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wdp" ContentType="image/vnd.ms-photo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94" r:id="rId3"/>
    <p:sldId id="288" r:id="rId4"/>
    <p:sldId id="305" r:id="rId5"/>
    <p:sldId id="289" r:id="rId6"/>
    <p:sldId id="293" r:id="rId7"/>
    <p:sldId id="287" r:id="rId8"/>
    <p:sldId id="290" r:id="rId9"/>
    <p:sldId id="292" r:id="rId10"/>
    <p:sldId id="291" r:id="rId11"/>
    <p:sldId id="285" r:id="rId12"/>
    <p:sldId id="299" r:id="rId13"/>
    <p:sldId id="301" r:id="rId14"/>
    <p:sldId id="300" r:id="rId15"/>
    <p:sldId id="302" r:id="rId16"/>
    <p:sldId id="303" r:id="rId17"/>
    <p:sldId id="304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92490BD6-BEFA-4893-8C3D-BC14668EFC5D}">
          <p14:sldIdLst>
            <p14:sldId id="269"/>
            <p14:sldId id="289"/>
            <p14:sldId id="293"/>
            <p14:sldId id="294"/>
            <p14:sldId id="295"/>
            <p14:sldId id="297"/>
            <p14:sldId id="296"/>
            <p14:sldId id="288"/>
            <p14:sldId id="287"/>
            <p14:sldId id="290"/>
            <p14:sldId id="292"/>
            <p14:sldId id="291"/>
            <p14:sldId id="285"/>
            <p14:sldId id="299"/>
            <p14:sldId id="301"/>
            <p14:sldId id="300"/>
            <p14:sldId id="302"/>
            <p14:sldId id="303"/>
            <p14:sldId id="304"/>
          </p14:sldIdLst>
        </p14:section>
        <p14:section name="Untitled Section" id="{8CB77B29-444F-4978-ACBD-33644EEC7B31}">
          <p14:sldIdLst/>
        </p14:section>
        <p14:section name="Untitled Section" id="{94AFFE3B-CD6D-4F76-9318-EBF8B4CEBAD6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95630" autoAdjust="0"/>
  </p:normalViewPr>
  <p:slideViewPr>
    <p:cSldViewPr>
      <p:cViewPr varScale="1">
        <p:scale>
          <a:sx n="67" d="100"/>
          <a:sy n="67" d="100"/>
        </p:scale>
        <p:origin x="-684" y="-96"/>
      </p:cViewPr>
      <p:guideLst>
        <p:guide orient="horz" pos="4020"/>
        <p:guide orient="horz" pos="890"/>
        <p:guide orient="horz" pos="1434"/>
        <p:guide pos="884"/>
        <p:guide pos="5465"/>
        <p:guide pos="2971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EFA4B-77C2-481A-ABD0-DB23CAD51848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C337-BE69-40D5-A2C3-B572D8434EA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4279370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35DF-413D-4C75-8A60-925A728E0BB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925766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0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9</a:t>
            </a:fld>
            <a:endParaRPr lang="nl-NL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10</a:t>
            </a:fld>
            <a:endParaRPr lang="nl-NL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11</a:t>
            </a:fld>
            <a:endParaRPr lang="nl-NL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12</a:t>
            </a:fld>
            <a:endParaRPr lang="nl-NL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13</a:t>
            </a:fld>
            <a:endParaRPr lang="nl-NL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14</a:t>
            </a:fld>
            <a:endParaRPr lang="nl-NL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15</a:t>
            </a:fld>
            <a:endParaRPr lang="nl-N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16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17:54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5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7</a:t>
            </a:fld>
            <a:endParaRPr lang="nl-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935DF-413D-4C75-8A60-925A728E0BBB}" type="slidenum">
              <a:rPr lang="nl-NL" smtClean="0"/>
              <a:pPr/>
              <a:t>8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NO titel en object/opsomming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41480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ldia met TNO logofilm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 bwMode="white">
          <a:xfrm>
            <a:off x="1187624" y="820800"/>
            <a:ext cx="72000" cy="60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72998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met TNO logofilm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350" y="1303200"/>
            <a:ext cx="7272338" cy="900000"/>
          </a:xfrm>
        </p:spPr>
        <p:txBody>
          <a:bodyPr/>
          <a:lstStyle>
            <a:lvl1pPr>
              <a:lnSpc>
                <a:spcPts val="32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350" y="2348880"/>
            <a:ext cx="7272338" cy="360000"/>
          </a:xfrm>
        </p:spPr>
        <p:txBody>
          <a:bodyPr/>
          <a:lstStyle>
            <a:lvl1pPr marL="0" indent="0" algn="l">
              <a:lnSpc>
                <a:spcPts val="16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8" name="Rechthoek 7"/>
          <p:cNvSpPr/>
          <p:nvPr userDrawn="1"/>
        </p:nvSpPr>
        <p:spPr bwMode="white">
          <a:xfrm>
            <a:off x="1187624" y="2509200"/>
            <a:ext cx="72000" cy="4320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 userDrawn="1"/>
        </p:nvSpPr>
        <p:spPr bwMode="white">
          <a:xfrm>
            <a:off x="4678658" y="0"/>
            <a:ext cx="72000" cy="7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81630479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NO titel en object/tekst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03350" y="2199600"/>
            <a:ext cx="7272338" cy="41821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5738" indent="0">
              <a:buFontTx/>
              <a:buNone/>
              <a:defRPr/>
            </a:lvl2pPr>
            <a:lvl3pPr marL="355600" indent="0">
              <a:buFontTx/>
              <a:buNone/>
              <a:defRPr/>
            </a:lvl3pPr>
            <a:lvl4pPr marL="542925" indent="0">
              <a:buFontTx/>
              <a:buNone/>
              <a:defRPr/>
            </a:lvl4pPr>
            <a:lvl5pPr marL="71437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367781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titel en smal object/opsomming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16462" y="1342800"/>
            <a:ext cx="3959225" cy="720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6462" y="2199600"/>
            <a:ext cx="3959225" cy="4182150"/>
          </a:xfrm>
        </p:spPr>
        <p:txBody>
          <a:bodyPr/>
          <a:lstStyle>
            <a:lvl1pPr marL="185738" indent="-185738">
              <a:buFontTx/>
              <a:buBlip>
                <a:blip r:embed="rId2"/>
              </a:buBlip>
              <a:defRPr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3" hasCustomPrompt="1"/>
          </p:nvPr>
        </p:nvSpPr>
        <p:spPr>
          <a:xfrm>
            <a:off x="1403350" y="1412875"/>
            <a:ext cx="3024188" cy="4968875"/>
          </a:xfrm>
          <a:effectLst>
            <a:outerShdw blurRad="127000" dist="25400" dir="2700000" algn="ctr" rotWithShape="0">
              <a:schemeClr val="tx1">
                <a:alpha val="55000"/>
              </a:schemeClr>
            </a:outerShdw>
          </a:effectLst>
        </p:spPr>
        <p:txBody>
          <a:bodyPr/>
          <a:lstStyle>
            <a:lvl1pPr marL="0" indent="0">
              <a:buFontTx/>
              <a:buNone/>
              <a:defRPr baseline="0"/>
            </a:lvl1pPr>
            <a:lvl2pPr marL="357188" indent="-171450">
              <a:buFontTx/>
              <a:buBlip>
                <a:blip r:embed="rId2"/>
              </a:buBlip>
              <a:defRPr/>
            </a:lvl2pPr>
            <a:lvl3pPr marL="542925" indent="-187325">
              <a:buFontTx/>
              <a:buBlip>
                <a:blip r:embed="rId2"/>
              </a:buBlip>
              <a:defRPr/>
            </a:lvl3pPr>
            <a:lvl4pPr marL="715963" indent="-173038">
              <a:buFontTx/>
              <a:buBlip>
                <a:blip r:embed="rId2"/>
              </a:buBlip>
              <a:defRPr/>
            </a:lvl4pPr>
            <a:lvl5pPr marL="901700" indent="-187325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nl-NL" dirty="0" smtClean="0"/>
              <a:t>Voeg hier een staande afbeelding  toe en plaats deze vullend binnen dit kader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61229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NO titel met fotobeeld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66430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261469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03350" y="1342800"/>
            <a:ext cx="7272338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03350" y="2199600"/>
            <a:ext cx="7272338" cy="43204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8" name="Rechte verbindingslijn 7"/>
          <p:cNvCxnSpPr/>
          <p:nvPr/>
        </p:nvCxnSpPr>
        <p:spPr>
          <a:xfrm flipV="1">
            <a:off x="2484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23364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V="1">
            <a:off x="4708800" y="162000"/>
            <a:ext cx="0" cy="54000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small_table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405680" y="72008"/>
            <a:ext cx="1862064" cy="620688"/>
          </a:xfrm>
          <a:prstGeom prst="rect">
            <a:avLst/>
          </a:prstGeom>
        </p:spPr>
      </p:pic>
      <p:pic>
        <p:nvPicPr>
          <p:cNvPr id="19" name="Picture 18" descr="hand_met_sensator_small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771800" y="1"/>
            <a:ext cx="1152128" cy="69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3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9" r:id="rId3"/>
    <p:sldLayoutId id="2147483661" r:id="rId4"/>
    <p:sldLayoutId id="2147483662" r:id="rId5"/>
    <p:sldLayoutId id="2147483660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5738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57188" indent="-171450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2925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5963" indent="-1730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01700" indent="-185738" algn="l" defTabSz="914400" rtl="0" eaLnBrk="1" latinLnBrk="0" hangingPunct="1">
        <a:lnSpc>
          <a:spcPts val="2810"/>
        </a:lnSpc>
        <a:spcBef>
          <a:spcPts val="0"/>
        </a:spcBef>
        <a:buFontTx/>
        <a:buBlip>
          <a:blip r:embed="rId11"/>
        </a:buBlip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3608" y="1124744"/>
            <a:ext cx="7740650" cy="900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Towards Effective Affective Haptic Interaction</a:t>
            </a:r>
            <a:endParaRPr kumimoji="0" lang="nl-N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691680" y="1844744"/>
            <a:ext cx="7272338" cy="360000"/>
          </a:xfrm>
          <a:prstGeom prst="rect">
            <a:avLst/>
          </a:prstGeom>
        </p:spPr>
        <p:txBody>
          <a:bodyPr/>
          <a:lstStyle/>
          <a:p>
            <a:pPr marL="185738" marR="0" lvl="0" indent="-185738" algn="l" defTabSz="914400" rtl="0" eaLnBrk="1" fontAlgn="auto" latinLnBrk="0" hangingPunct="1">
              <a:lnSpc>
                <a:spcPts val="281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Alexander Toet,  Jan B.F. van Erp, Joris B. Janssen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0</a:t>
            </a:fld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2708920"/>
            <a:ext cx="5288136" cy="396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5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Affective Haptics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Vancouver, March 4 2012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7" name="Picture 6" descr="color+heigh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282" y="2276475"/>
            <a:ext cx="8986361" cy="3744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0192" y="5373216"/>
            <a:ext cx="1656184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9" name="Picture 8" descr="Sensators_squeez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6375" y="333375"/>
            <a:ext cx="619125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615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</p:spPr>
        <p:txBody>
          <a:bodyPr/>
          <a:lstStyle/>
          <a:p>
            <a:r>
              <a:rPr lang="nl-NL" smtClean="0"/>
              <a:t>10 januari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</p:spPr>
        <p:txBody>
          <a:bodyPr/>
          <a:lstStyle/>
          <a:p>
            <a:r>
              <a:rPr lang="nl-NL" smtClean="0"/>
              <a:t>TNO Nieuwe huisstijl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6056" y="404664"/>
            <a:ext cx="1800000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11</a:t>
            </a:fld>
            <a:endParaRPr lang="nl-NL"/>
          </a:p>
        </p:txBody>
      </p:sp>
      <p:grpSp>
        <p:nvGrpSpPr>
          <p:cNvPr id="3" name="Group 26"/>
          <p:cNvGrpSpPr/>
          <p:nvPr/>
        </p:nvGrpSpPr>
        <p:grpSpPr>
          <a:xfrm>
            <a:off x="2999817" y="1196752"/>
            <a:ext cx="6144183" cy="5024707"/>
            <a:chOff x="2483768" y="1037231"/>
            <a:chExt cx="6144183" cy="5024707"/>
          </a:xfrm>
        </p:grpSpPr>
        <p:grpSp>
          <p:nvGrpSpPr>
            <p:cNvPr id="7" name="Group 19"/>
            <p:cNvGrpSpPr/>
            <p:nvPr/>
          </p:nvGrpSpPr>
          <p:grpSpPr>
            <a:xfrm>
              <a:off x="2483768" y="1406563"/>
              <a:ext cx="5040560" cy="4655375"/>
              <a:chOff x="2483768" y="1406563"/>
              <a:chExt cx="5040560" cy="4655375"/>
            </a:xfrm>
          </p:grpSpPr>
          <p:cxnSp>
            <p:nvCxnSpPr>
              <p:cNvPr id="14" name="Straight Arrow Connector 13"/>
              <p:cNvCxnSpPr>
                <a:endCxn id="21" idx="2"/>
              </p:cNvCxnSpPr>
              <p:nvPr/>
            </p:nvCxnSpPr>
            <p:spPr>
              <a:xfrm flipH="1" flipV="1">
                <a:off x="4901986" y="1406563"/>
                <a:ext cx="30054" cy="4655375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483768" y="3753036"/>
                <a:ext cx="5040560" cy="0"/>
              </a:xfrm>
              <a:prstGeom prst="straightConnector1">
                <a:avLst/>
              </a:prstGeom>
              <a:ln w="635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4418520" y="1037231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Arousal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32779" y="3541658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Pleasure</a:t>
              </a:r>
              <a:endParaRPr lang="en-US" dirty="0"/>
            </a:p>
          </p:txBody>
        </p:sp>
      </p:grpSp>
      <p:sp>
        <p:nvSpPr>
          <p:cNvPr id="17" name="Tijdelijke aanduiding voor datum 3"/>
          <p:cNvSpPr txBox="1">
            <a:spLocks/>
          </p:cNvSpPr>
          <p:nvPr/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Affective Haptics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jdelijke aanduiding voor voettekst 4"/>
          <p:cNvSpPr txBox="1">
            <a:spLocks/>
          </p:cNvSpPr>
          <p:nvPr/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Vancouver, March 4 2012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36286-4DC8-46DE-9269-8F728FBC0641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1268760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Affect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207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</p:spPr>
        <p:txBody>
          <a:bodyPr/>
          <a:lstStyle/>
          <a:p>
            <a:r>
              <a:rPr lang="nl-NL" smtClean="0"/>
              <a:t>10 januari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</p:spPr>
        <p:txBody>
          <a:bodyPr/>
          <a:lstStyle/>
          <a:p>
            <a:r>
              <a:rPr lang="nl-NL" smtClean="0"/>
              <a:t>TNO Nieuwe huisstijl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6056" y="404664"/>
            <a:ext cx="1800000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12</a:t>
            </a:fld>
            <a:endParaRPr lang="nl-NL"/>
          </a:p>
        </p:txBody>
      </p:sp>
      <p:grpSp>
        <p:nvGrpSpPr>
          <p:cNvPr id="2" name="Group 27"/>
          <p:cNvGrpSpPr/>
          <p:nvPr/>
        </p:nvGrpSpPr>
        <p:grpSpPr>
          <a:xfrm>
            <a:off x="2999817" y="1196752"/>
            <a:ext cx="6144183" cy="5024707"/>
            <a:chOff x="2483768" y="1052736"/>
            <a:chExt cx="6144183" cy="5024707"/>
          </a:xfrm>
        </p:grpSpPr>
        <p:grpSp>
          <p:nvGrpSpPr>
            <p:cNvPr id="3" name="Group 26"/>
            <p:cNvGrpSpPr/>
            <p:nvPr/>
          </p:nvGrpSpPr>
          <p:grpSpPr>
            <a:xfrm>
              <a:off x="2483768" y="1052736"/>
              <a:ext cx="6144183" cy="5024707"/>
              <a:chOff x="2483768" y="1037231"/>
              <a:chExt cx="6144183" cy="5024707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2483768" y="1406563"/>
                <a:ext cx="5040560" cy="4655375"/>
                <a:chOff x="2483768" y="1406563"/>
                <a:chExt cx="5040560" cy="4655375"/>
              </a:xfrm>
            </p:grpSpPr>
            <p:cxnSp>
              <p:nvCxnSpPr>
                <p:cNvPr id="14" name="Straight Arrow Connector 13"/>
                <p:cNvCxnSpPr>
                  <a:endCxn id="21" idx="2"/>
                </p:cNvCxnSpPr>
                <p:nvPr/>
              </p:nvCxnSpPr>
              <p:spPr>
                <a:xfrm flipH="1" flipV="1">
                  <a:off x="4901986" y="1406563"/>
                  <a:ext cx="30054" cy="4655375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2483768" y="3753036"/>
                  <a:ext cx="5040560" cy="0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4418520" y="1037231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Arousal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532779" y="3541658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Pleasure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699792" y="141277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Stress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4168" y="1484784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Excitement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99792" y="5661248"/>
              <a:ext cx="1220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Depression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56176" y="5661248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Relaxation</a:t>
              </a:r>
              <a:endParaRPr lang="en-US" sz="1600" dirty="0"/>
            </a:p>
          </p:txBody>
        </p:sp>
      </p:grpSp>
      <p:sp>
        <p:nvSpPr>
          <p:cNvPr id="17" name="Tijdelijke aanduiding voor datum 3"/>
          <p:cNvSpPr txBox="1">
            <a:spLocks/>
          </p:cNvSpPr>
          <p:nvPr/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Affective Haptics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jdelijke aanduiding voor voettekst 4"/>
          <p:cNvSpPr txBox="1">
            <a:spLocks/>
          </p:cNvSpPr>
          <p:nvPr/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Vancouver, March 4 2012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36286-4DC8-46DE-9269-8F728FBC0641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1268760"/>
            <a:ext cx="770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Affect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207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484784"/>
            <a:ext cx="5753100" cy="48958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</p:spPr>
        <p:txBody>
          <a:bodyPr/>
          <a:lstStyle/>
          <a:p>
            <a:r>
              <a:rPr lang="nl-NL" smtClean="0"/>
              <a:t>10 januari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</p:spPr>
        <p:txBody>
          <a:bodyPr/>
          <a:lstStyle/>
          <a:p>
            <a:r>
              <a:rPr lang="nl-NL" smtClean="0"/>
              <a:t>TNO Nieuwe huisstijl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6056" y="404664"/>
            <a:ext cx="1800000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13</a:t>
            </a:fld>
            <a:endParaRPr lang="nl-NL"/>
          </a:p>
        </p:txBody>
      </p:sp>
      <p:grpSp>
        <p:nvGrpSpPr>
          <p:cNvPr id="2" name="Group 27"/>
          <p:cNvGrpSpPr/>
          <p:nvPr/>
        </p:nvGrpSpPr>
        <p:grpSpPr>
          <a:xfrm>
            <a:off x="2999817" y="1196752"/>
            <a:ext cx="6144183" cy="5024707"/>
            <a:chOff x="2483768" y="1052736"/>
            <a:chExt cx="6144183" cy="5024707"/>
          </a:xfrm>
        </p:grpSpPr>
        <p:grpSp>
          <p:nvGrpSpPr>
            <p:cNvPr id="3" name="Group 26"/>
            <p:cNvGrpSpPr/>
            <p:nvPr/>
          </p:nvGrpSpPr>
          <p:grpSpPr>
            <a:xfrm>
              <a:off x="2483768" y="1052736"/>
              <a:ext cx="6144183" cy="5024707"/>
              <a:chOff x="2483768" y="1037231"/>
              <a:chExt cx="6144183" cy="5024707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2483768" y="1406563"/>
                <a:ext cx="5040560" cy="4655375"/>
                <a:chOff x="2483768" y="1406563"/>
                <a:chExt cx="5040560" cy="4655375"/>
              </a:xfrm>
            </p:grpSpPr>
            <p:cxnSp>
              <p:nvCxnSpPr>
                <p:cNvPr id="14" name="Straight Arrow Connector 13"/>
                <p:cNvCxnSpPr>
                  <a:endCxn id="21" idx="2"/>
                </p:cNvCxnSpPr>
                <p:nvPr/>
              </p:nvCxnSpPr>
              <p:spPr>
                <a:xfrm flipH="1" flipV="1">
                  <a:off x="4901986" y="1406563"/>
                  <a:ext cx="30054" cy="4655375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2483768" y="3753036"/>
                  <a:ext cx="5040560" cy="0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4418520" y="1037231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Arousal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532779" y="3541658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Pleasure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699792" y="1412776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Stress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84168" y="1484784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Excitement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99792" y="5661248"/>
              <a:ext cx="1220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Depression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56176" y="5661248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Relaxation</a:t>
              </a:r>
              <a:endParaRPr lang="en-US" sz="1600" dirty="0"/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3074667" y="1568340"/>
            <a:ext cx="4910938" cy="4156975"/>
            <a:chOff x="3074667" y="1568340"/>
            <a:chExt cx="4910938" cy="4156975"/>
          </a:xfrm>
        </p:grpSpPr>
        <p:sp>
          <p:nvSpPr>
            <p:cNvPr id="29" name="Right Arrow 28"/>
            <p:cNvSpPr/>
            <p:nvPr/>
          </p:nvSpPr>
          <p:spPr>
            <a:xfrm>
              <a:off x="5796135" y="3284983"/>
              <a:ext cx="2189470" cy="1256147"/>
            </a:xfrm>
            <a:prstGeom prst="rightArrow">
              <a:avLst/>
            </a:prstGeom>
            <a:solidFill>
              <a:srgbClr val="00B05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Green</a:t>
              </a:r>
              <a:endParaRPr lang="en-US" dirty="0"/>
            </a:p>
          </p:txBody>
        </p:sp>
        <p:sp>
          <p:nvSpPr>
            <p:cNvPr id="31" name="Left Arrow 30"/>
            <p:cNvSpPr/>
            <p:nvPr/>
          </p:nvSpPr>
          <p:spPr>
            <a:xfrm rot="19187945">
              <a:off x="3074667" y="4422244"/>
              <a:ext cx="2215748" cy="1303071"/>
            </a:xfrm>
            <a:prstGeom prst="leftArrow">
              <a:avLst/>
            </a:prstGeom>
            <a:solidFill>
              <a:srgbClr val="00B0F0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Blue</a:t>
              </a:r>
              <a:endParaRPr lang="en-US" dirty="0"/>
            </a:p>
          </p:txBody>
        </p:sp>
        <p:sp>
          <p:nvSpPr>
            <p:cNvPr id="32" name="Left Arrow 31"/>
            <p:cNvSpPr/>
            <p:nvPr/>
          </p:nvSpPr>
          <p:spPr>
            <a:xfrm rot="2740562">
              <a:off x="3136089" y="2005768"/>
              <a:ext cx="2227405" cy="1352550"/>
            </a:xfrm>
            <a:prstGeom prst="leftArrow">
              <a:avLst/>
            </a:prstGeom>
            <a:solidFill>
              <a:srgbClr val="FF0000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Red</a:t>
              </a:r>
              <a:endParaRPr lang="en-US" dirty="0"/>
            </a:p>
          </p:txBody>
        </p:sp>
      </p:grpSp>
      <p:sp>
        <p:nvSpPr>
          <p:cNvPr id="17" name="Tijdelijke aanduiding voor datum 3"/>
          <p:cNvSpPr txBox="1">
            <a:spLocks/>
          </p:cNvSpPr>
          <p:nvPr/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Affective Haptics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jdelijke aanduiding voor voettekst 4"/>
          <p:cNvSpPr txBox="1">
            <a:spLocks/>
          </p:cNvSpPr>
          <p:nvPr/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Vancouver, March 4 2012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36286-4DC8-46DE-9269-8F728FBC0641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1268760"/>
            <a:ext cx="2232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Affect </a:t>
            </a:r>
            <a:r>
              <a:rPr lang="nl-NL" dirty="0" err="1" smtClean="0"/>
              <a:t>through</a:t>
            </a:r>
            <a:r>
              <a:rPr lang="nl-NL" dirty="0" smtClean="0"/>
              <a:t> Color</a:t>
            </a:r>
            <a:endParaRPr lang="nl-NL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5229200"/>
            <a:ext cx="197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Sánchez</a:t>
            </a:r>
            <a:r>
              <a:rPr lang="en-US" sz="1200" dirty="0" smtClean="0"/>
              <a:t> et al., 2006;</a:t>
            </a:r>
          </a:p>
          <a:p>
            <a:r>
              <a:rPr lang="en-US" sz="1200" dirty="0" smtClean="0"/>
              <a:t>Valdez &amp; </a:t>
            </a:r>
            <a:r>
              <a:rPr lang="en-US" sz="1200" dirty="0" err="1" smtClean="0"/>
              <a:t>Mehrabian</a:t>
            </a:r>
            <a:r>
              <a:rPr lang="en-US" sz="1200" dirty="0" smtClean="0"/>
              <a:t>, 1994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xmlns="" val="37207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</p:spPr>
        <p:txBody>
          <a:bodyPr/>
          <a:lstStyle/>
          <a:p>
            <a:r>
              <a:rPr lang="nl-NL" smtClean="0"/>
              <a:t>10 januari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</p:spPr>
        <p:txBody>
          <a:bodyPr/>
          <a:lstStyle/>
          <a:p>
            <a:r>
              <a:rPr lang="nl-NL" smtClean="0"/>
              <a:t>TNO Nieuwe huisstijl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6056" y="404664"/>
            <a:ext cx="1800000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14</a:t>
            </a:fld>
            <a:endParaRPr lang="nl-NL"/>
          </a:p>
        </p:txBody>
      </p:sp>
      <p:grpSp>
        <p:nvGrpSpPr>
          <p:cNvPr id="2" name="Group 27"/>
          <p:cNvGrpSpPr/>
          <p:nvPr/>
        </p:nvGrpSpPr>
        <p:grpSpPr>
          <a:xfrm>
            <a:off x="2999817" y="1196752"/>
            <a:ext cx="6144183" cy="5163090"/>
            <a:chOff x="2483768" y="1052736"/>
            <a:chExt cx="6144183" cy="5163090"/>
          </a:xfrm>
        </p:grpSpPr>
        <p:grpSp>
          <p:nvGrpSpPr>
            <p:cNvPr id="3" name="Group 26"/>
            <p:cNvGrpSpPr/>
            <p:nvPr/>
          </p:nvGrpSpPr>
          <p:grpSpPr>
            <a:xfrm>
              <a:off x="2483768" y="1052736"/>
              <a:ext cx="6144183" cy="5024707"/>
              <a:chOff x="2483768" y="1037231"/>
              <a:chExt cx="6144183" cy="5024707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2483768" y="1406563"/>
                <a:ext cx="5040560" cy="4655375"/>
                <a:chOff x="2483768" y="1406563"/>
                <a:chExt cx="5040560" cy="4655375"/>
              </a:xfrm>
            </p:grpSpPr>
            <p:cxnSp>
              <p:nvCxnSpPr>
                <p:cNvPr id="14" name="Straight Arrow Connector 13"/>
                <p:cNvCxnSpPr>
                  <a:endCxn id="21" idx="2"/>
                </p:cNvCxnSpPr>
                <p:nvPr/>
              </p:nvCxnSpPr>
              <p:spPr>
                <a:xfrm flipH="1" flipV="1">
                  <a:off x="4901986" y="1406563"/>
                  <a:ext cx="30054" cy="4655375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2483768" y="3753036"/>
                  <a:ext cx="5040560" cy="0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4418520" y="1037231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Arousal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532779" y="3541658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Pleasure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759807" y="1268760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Stress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72175" y="1268760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Excitement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15791" y="5877272"/>
              <a:ext cx="1220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Depression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4183" y="5877272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Relaxation</a:t>
              </a:r>
              <a:endParaRPr lang="en-US" sz="1600" dirty="0"/>
            </a:p>
          </p:txBody>
        </p:sp>
      </p:grpSp>
      <p:sp>
        <p:nvSpPr>
          <p:cNvPr id="17" name="Tijdelijke aanduiding voor datum 3"/>
          <p:cNvSpPr txBox="1">
            <a:spLocks/>
          </p:cNvSpPr>
          <p:nvPr/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Affective Haptics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jdelijke aanduiding voor voettekst 4"/>
          <p:cNvSpPr txBox="1">
            <a:spLocks/>
          </p:cNvSpPr>
          <p:nvPr/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Vancouver, March 4 2012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36286-4DC8-46DE-9269-8F728FBC0641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1268760"/>
            <a:ext cx="2347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Affect </a:t>
            </a:r>
            <a:r>
              <a:rPr lang="nl-NL" dirty="0" err="1" smtClean="0"/>
              <a:t>through</a:t>
            </a:r>
            <a:r>
              <a:rPr lang="nl-NL" dirty="0" smtClean="0"/>
              <a:t> Sound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467544" y="5229200"/>
            <a:ext cx="1659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Bradley &amp; Lang, 2000</a:t>
            </a:r>
            <a:endParaRPr lang="nl-NL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648" y="1664276"/>
            <a:ext cx="4394881" cy="45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78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</p:spPr>
        <p:txBody>
          <a:bodyPr/>
          <a:lstStyle/>
          <a:p>
            <a:r>
              <a:rPr lang="nl-NL" smtClean="0"/>
              <a:t>10 januari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</p:spPr>
        <p:txBody>
          <a:bodyPr/>
          <a:lstStyle/>
          <a:p>
            <a:r>
              <a:rPr lang="nl-NL" smtClean="0"/>
              <a:t>TNO Nieuwe huisstijl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6056" y="404664"/>
            <a:ext cx="1800000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15</a:t>
            </a:fld>
            <a:endParaRPr lang="nl-NL"/>
          </a:p>
        </p:txBody>
      </p:sp>
      <p:grpSp>
        <p:nvGrpSpPr>
          <p:cNvPr id="2" name="Group 27"/>
          <p:cNvGrpSpPr/>
          <p:nvPr/>
        </p:nvGrpSpPr>
        <p:grpSpPr>
          <a:xfrm>
            <a:off x="2999817" y="1196752"/>
            <a:ext cx="6144183" cy="5163090"/>
            <a:chOff x="2483768" y="1052736"/>
            <a:chExt cx="6144183" cy="5163090"/>
          </a:xfrm>
        </p:grpSpPr>
        <p:grpSp>
          <p:nvGrpSpPr>
            <p:cNvPr id="3" name="Group 26"/>
            <p:cNvGrpSpPr/>
            <p:nvPr/>
          </p:nvGrpSpPr>
          <p:grpSpPr>
            <a:xfrm>
              <a:off x="2483768" y="1052736"/>
              <a:ext cx="6144183" cy="5024707"/>
              <a:chOff x="2483768" y="1037231"/>
              <a:chExt cx="6144183" cy="5024707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2483768" y="1406563"/>
                <a:ext cx="5040560" cy="4655375"/>
                <a:chOff x="2483768" y="1406563"/>
                <a:chExt cx="5040560" cy="4655375"/>
              </a:xfrm>
            </p:grpSpPr>
            <p:cxnSp>
              <p:nvCxnSpPr>
                <p:cNvPr id="14" name="Straight Arrow Connector 13"/>
                <p:cNvCxnSpPr>
                  <a:endCxn id="21" idx="2"/>
                </p:cNvCxnSpPr>
                <p:nvPr/>
              </p:nvCxnSpPr>
              <p:spPr>
                <a:xfrm flipH="1" flipV="1">
                  <a:off x="4901986" y="1406563"/>
                  <a:ext cx="30054" cy="4655375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2483768" y="3753036"/>
                  <a:ext cx="5040560" cy="0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4418520" y="1037231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Arousal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532779" y="3541658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Pleasure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759807" y="1268760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Stress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72175" y="1268760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Excitement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15791" y="5877272"/>
              <a:ext cx="1220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Depression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4183" y="5877272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Relaxation</a:t>
              </a:r>
              <a:endParaRPr lang="en-US" sz="1600" dirty="0"/>
            </a:p>
          </p:txBody>
        </p:sp>
      </p:grpSp>
      <p:sp>
        <p:nvSpPr>
          <p:cNvPr id="17" name="Tijdelijke aanduiding voor datum 3"/>
          <p:cNvSpPr txBox="1">
            <a:spLocks/>
          </p:cNvSpPr>
          <p:nvPr/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Affective Haptics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jdelijke aanduiding voor voettekst 4"/>
          <p:cNvSpPr txBox="1">
            <a:spLocks/>
          </p:cNvSpPr>
          <p:nvPr/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Vancouver, March 4 2012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36286-4DC8-46DE-9269-8F728FBC0641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1268760"/>
            <a:ext cx="228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Affect </a:t>
            </a:r>
            <a:r>
              <a:rPr lang="nl-NL" dirty="0" err="1" smtClean="0"/>
              <a:t>through</a:t>
            </a:r>
            <a:r>
              <a:rPr lang="nl-NL" dirty="0" smtClean="0"/>
              <a:t> Music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467544" y="5229200"/>
            <a:ext cx="2248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Tajadura-Jiménez</a:t>
            </a:r>
            <a:r>
              <a:rPr lang="en-US" sz="1200" dirty="0" smtClean="0"/>
              <a:t> et al., 2008)</a:t>
            </a:r>
            <a:endParaRPr lang="nl-NL" sz="1200" dirty="0"/>
          </a:p>
        </p:txBody>
      </p:sp>
      <p:sp>
        <p:nvSpPr>
          <p:cNvPr id="27" name="Right Arrow 26"/>
          <p:cNvSpPr/>
          <p:nvPr/>
        </p:nvSpPr>
        <p:spPr>
          <a:xfrm>
            <a:off x="3347864" y="3140968"/>
            <a:ext cx="4248472" cy="1584176"/>
          </a:xfrm>
          <a:prstGeom prst="rightArrow">
            <a:avLst/>
          </a:prstGeom>
          <a:solidFill>
            <a:srgbClr val="00F26D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Minor                                     Major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4499992" y="1844824"/>
            <a:ext cx="1800200" cy="4176464"/>
          </a:xfrm>
          <a:prstGeom prst="upArrow">
            <a:avLst/>
          </a:prstGeom>
          <a:solidFill>
            <a:srgbClr val="FF0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tempo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207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</p:spPr>
        <p:txBody>
          <a:bodyPr/>
          <a:lstStyle/>
          <a:p>
            <a:r>
              <a:rPr lang="nl-NL" smtClean="0"/>
              <a:t>10 januari 2011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</p:spPr>
        <p:txBody>
          <a:bodyPr/>
          <a:lstStyle/>
          <a:p>
            <a:r>
              <a:rPr lang="nl-NL" smtClean="0"/>
              <a:t>TNO Nieuwe huisstijl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6056" y="404664"/>
            <a:ext cx="1800000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16</a:t>
            </a:fld>
            <a:endParaRPr lang="nl-NL"/>
          </a:p>
        </p:txBody>
      </p:sp>
      <p:grpSp>
        <p:nvGrpSpPr>
          <p:cNvPr id="2" name="Group 27"/>
          <p:cNvGrpSpPr/>
          <p:nvPr/>
        </p:nvGrpSpPr>
        <p:grpSpPr>
          <a:xfrm>
            <a:off x="2999817" y="1196752"/>
            <a:ext cx="6144183" cy="5163090"/>
            <a:chOff x="2483768" y="1052736"/>
            <a:chExt cx="6144183" cy="5163090"/>
          </a:xfrm>
        </p:grpSpPr>
        <p:grpSp>
          <p:nvGrpSpPr>
            <p:cNvPr id="3" name="Group 26"/>
            <p:cNvGrpSpPr/>
            <p:nvPr/>
          </p:nvGrpSpPr>
          <p:grpSpPr>
            <a:xfrm>
              <a:off x="2483768" y="1052736"/>
              <a:ext cx="6144183" cy="5024707"/>
              <a:chOff x="2483768" y="1037231"/>
              <a:chExt cx="6144183" cy="5024707"/>
            </a:xfrm>
          </p:grpSpPr>
          <p:grpSp>
            <p:nvGrpSpPr>
              <p:cNvPr id="7" name="Group 19"/>
              <p:cNvGrpSpPr/>
              <p:nvPr/>
            </p:nvGrpSpPr>
            <p:grpSpPr>
              <a:xfrm>
                <a:off x="2483768" y="1406563"/>
                <a:ext cx="5040560" cy="4655375"/>
                <a:chOff x="2483768" y="1406563"/>
                <a:chExt cx="5040560" cy="4655375"/>
              </a:xfrm>
            </p:grpSpPr>
            <p:cxnSp>
              <p:nvCxnSpPr>
                <p:cNvPr id="14" name="Straight Arrow Connector 13"/>
                <p:cNvCxnSpPr>
                  <a:endCxn id="21" idx="2"/>
                </p:cNvCxnSpPr>
                <p:nvPr/>
              </p:nvCxnSpPr>
              <p:spPr>
                <a:xfrm flipH="1" flipV="1">
                  <a:off x="4901986" y="1406563"/>
                  <a:ext cx="30054" cy="4655375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2483768" y="3753036"/>
                  <a:ext cx="5040560" cy="0"/>
                </a:xfrm>
                <a:prstGeom prst="straightConnector1">
                  <a:avLst/>
                </a:prstGeom>
                <a:ln w="635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Box 20"/>
              <p:cNvSpPr txBox="1"/>
              <p:nvPr/>
            </p:nvSpPr>
            <p:spPr>
              <a:xfrm>
                <a:off x="4418520" y="1037231"/>
                <a:ext cx="9669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Arousal</a:t>
                </a:r>
                <a:endParaRPr lang="en-US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532779" y="3541658"/>
                <a:ext cx="1095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Pleasure</a:t>
                </a:r>
                <a:endParaRPr lang="en-US" dirty="0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759807" y="1268760"/>
              <a:ext cx="7665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Stress</a:t>
              </a:r>
              <a:endParaRPr lang="en-US" sz="1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72175" y="1268760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Excitement</a:t>
              </a:r>
              <a:endParaRPr lang="en-US" sz="1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15791" y="5877272"/>
              <a:ext cx="12202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Depression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44183" y="5877272"/>
              <a:ext cx="11512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Relaxation</a:t>
              </a:r>
              <a:endParaRPr lang="en-US" sz="1600" dirty="0"/>
            </a:p>
          </p:txBody>
        </p:sp>
      </p:grpSp>
      <p:sp>
        <p:nvSpPr>
          <p:cNvPr id="17" name="Tijdelijke aanduiding voor datum 3"/>
          <p:cNvSpPr txBox="1">
            <a:spLocks/>
          </p:cNvSpPr>
          <p:nvPr/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Affective Haptics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ijdelijke aanduiding voor voettekst 4"/>
          <p:cNvSpPr txBox="1">
            <a:spLocks/>
          </p:cNvSpPr>
          <p:nvPr/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Vancouver, March 4 2012</a:t>
            </a:r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236286-4DC8-46DE-9269-8F728FBC0641}" type="slidenum">
              <a:rPr kumimoji="0" lang="nl-NL" sz="7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1268760"/>
            <a:ext cx="2450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Affect </a:t>
            </a:r>
            <a:r>
              <a:rPr lang="nl-NL" dirty="0" err="1" smtClean="0"/>
              <a:t>through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30" name="TextBox 29"/>
          <p:cNvSpPr txBox="1"/>
          <p:nvPr/>
        </p:nvSpPr>
        <p:spPr>
          <a:xfrm>
            <a:off x="467544" y="5229200"/>
            <a:ext cx="1295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Suk</a:t>
            </a:r>
            <a:r>
              <a:rPr lang="en-US" sz="1200" dirty="0" smtClean="0"/>
              <a:t> et al., 2009:</a:t>
            </a:r>
            <a:endParaRPr lang="nl-NL" sz="1200" dirty="0"/>
          </a:p>
        </p:txBody>
      </p:sp>
      <p:pic>
        <p:nvPicPr>
          <p:cNvPr id="28" name="Picture 27" descr="tactile_affcet_gri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340768"/>
            <a:ext cx="4876800" cy="5029200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 rot="3398360">
            <a:off x="2797890" y="3131857"/>
            <a:ext cx="5232083" cy="1440160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75000"/>
                  <a:alpha val="30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High                 </a:t>
            </a:r>
            <a:r>
              <a:rPr lang="nl-NL" dirty="0" err="1" smtClean="0"/>
              <a:t>frequency</a:t>
            </a:r>
            <a:r>
              <a:rPr lang="nl-NL" dirty="0" smtClean="0"/>
              <a:t>               Low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7207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7272338" cy="720000"/>
          </a:xfrm>
        </p:spPr>
        <p:txBody>
          <a:bodyPr/>
          <a:lstStyle/>
          <a:p>
            <a:r>
              <a:rPr lang="en-US" dirty="0" err="1" smtClean="0"/>
              <a:t>Sensators</a:t>
            </a:r>
            <a:r>
              <a:rPr lang="en-US" dirty="0" smtClean="0"/>
              <a:t>: active multisensory tangibles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haptic input</a:t>
            </a:r>
          </a:p>
          <a:p>
            <a:pPr lvl="1"/>
            <a:r>
              <a:rPr lang="en-US" dirty="0" smtClean="0"/>
              <a:t>Touch</a:t>
            </a:r>
          </a:p>
          <a:p>
            <a:pPr lvl="1"/>
            <a:r>
              <a:rPr lang="en-US" dirty="0" smtClean="0"/>
              <a:t>Pressure</a:t>
            </a:r>
          </a:p>
          <a:p>
            <a:endParaRPr lang="en-US" dirty="0" smtClean="0"/>
          </a:p>
          <a:p>
            <a:r>
              <a:rPr lang="en-US" dirty="0" smtClean="0"/>
              <a:t>Personalized multisensory feedback</a:t>
            </a:r>
          </a:p>
          <a:p>
            <a:r>
              <a:rPr lang="en-US" dirty="0" smtClean="0"/>
              <a:t>Visual</a:t>
            </a:r>
          </a:p>
          <a:p>
            <a:r>
              <a:rPr lang="en-US" dirty="0" smtClean="0"/>
              <a:t>Auditory  </a:t>
            </a:r>
          </a:p>
          <a:p>
            <a:r>
              <a:rPr lang="en-US" dirty="0" smtClean="0"/>
              <a:t>Tactile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Affective Haptics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Vancouver, March 4 2012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1752128"/>
            <a:ext cx="1398257" cy="1048693"/>
          </a:xfrm>
          <a:prstGeom prst="rect">
            <a:avLst/>
          </a:prstGeom>
        </p:spPr>
      </p:pic>
      <p:pic>
        <p:nvPicPr>
          <p:cNvPr id="11" name="Picture 10" descr="sou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3068960"/>
            <a:ext cx="2667000" cy="1714500"/>
          </a:xfrm>
          <a:prstGeom prst="rect">
            <a:avLst/>
          </a:prstGeom>
        </p:spPr>
      </p:pic>
      <p:pic>
        <p:nvPicPr>
          <p:cNvPr id="12" name="Picture 11" descr="vibrate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365104"/>
            <a:ext cx="21907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49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</p:spPr>
        <p:txBody>
          <a:bodyPr/>
          <a:lstStyle/>
          <a:p>
            <a:fld id="{8C20A429-B45E-485A-B7EA-B6C2660966CB}" type="datetime8">
              <a:rPr lang="nl-NL" smtClean="0"/>
              <a:pPr/>
              <a:t>3-3-2012 17:54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</p:spPr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2</a:t>
            </a:fld>
            <a:endParaRPr lang="nl-NL"/>
          </a:p>
        </p:txBody>
      </p:sp>
      <p:pic>
        <p:nvPicPr>
          <p:cNvPr id="6" name="Picture 5" descr="rgb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67" y="395759"/>
            <a:ext cx="8616321" cy="6462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</p:spPr>
        <p:txBody>
          <a:bodyPr/>
          <a:lstStyle/>
          <a:p>
            <a:fld id="{8C20A429-B45E-485A-B7EA-B6C2660966CB}" type="datetime8">
              <a:rPr lang="nl-NL" smtClean="0"/>
              <a:pPr/>
              <a:t>3-3-2012 17:54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</p:spPr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</p:spPr>
        <p:txBody>
          <a:bodyPr/>
          <a:lstStyle/>
          <a:p>
            <a:fld id="{52236286-4DC8-46DE-9269-8F728FBC0641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7" name="Picture 6" descr="color_mous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5112568" cy="3050499"/>
          </a:xfrm>
          <a:prstGeom prst="rect">
            <a:avLst/>
          </a:prstGeom>
        </p:spPr>
      </p:pic>
      <p:pic>
        <p:nvPicPr>
          <p:cNvPr id="6" name="Picture 5" descr="rg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924944"/>
            <a:ext cx="5715000" cy="428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Affective Haptics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Vancouver, March 4 2012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4</a:t>
            </a:fld>
            <a:endParaRPr lang="nl-NL" dirty="0"/>
          </a:p>
        </p:txBody>
      </p:sp>
      <p:pic>
        <p:nvPicPr>
          <p:cNvPr id="6" name="Picture 5" descr="Sensators_in_h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2167" y="1196752"/>
            <a:ext cx="5328592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9592" y="1196752"/>
            <a:ext cx="5399385" cy="720000"/>
          </a:xfrm>
        </p:spPr>
        <p:txBody>
          <a:bodyPr/>
          <a:lstStyle/>
          <a:p>
            <a:r>
              <a:rPr lang="en-US" dirty="0" smtClean="0"/>
              <a:t>Multi-user multi-touch interfaces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71600" y="2132856"/>
            <a:ext cx="5760640" cy="4182150"/>
          </a:xfrm>
        </p:spPr>
        <p:txBody>
          <a:bodyPr/>
          <a:lstStyle/>
          <a:p>
            <a:r>
              <a:rPr lang="en-US" dirty="0" smtClean="0"/>
              <a:t>Pro’s:</a:t>
            </a:r>
          </a:p>
          <a:p>
            <a:pPr lvl="1"/>
            <a:r>
              <a:rPr lang="en-US" dirty="0" smtClean="0"/>
              <a:t>Intuitive</a:t>
            </a:r>
          </a:p>
          <a:p>
            <a:pPr lvl="1"/>
            <a:r>
              <a:rPr lang="en-US" dirty="0" smtClean="0"/>
              <a:t>Facilitate multiple user interaction</a:t>
            </a:r>
          </a:p>
          <a:p>
            <a:pPr lvl="1"/>
            <a:r>
              <a:rPr lang="en-US" dirty="0" smtClean="0"/>
              <a:t>Work with (passive) tangible objects</a:t>
            </a:r>
          </a:p>
          <a:p>
            <a:endParaRPr lang="en-US" dirty="0" smtClean="0"/>
          </a:p>
          <a:p>
            <a:r>
              <a:rPr lang="en-US" dirty="0" smtClean="0"/>
              <a:t>Con’s</a:t>
            </a:r>
          </a:p>
          <a:p>
            <a:pPr lvl="1"/>
            <a:r>
              <a:rPr lang="en-US" dirty="0" smtClean="0"/>
              <a:t>Input only, no tactile feedback</a:t>
            </a:r>
          </a:p>
          <a:p>
            <a:pPr lvl="1"/>
            <a:r>
              <a:rPr lang="en-US" dirty="0" smtClean="0"/>
              <a:t>No personalized info display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Affective Haptics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Vancouver, March 4 2012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8265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5512" b="97375" l="1969" r="95276">
                        <a14:backgroundMark x1="7283" y1="77428" x2="7283" y2="774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3834" y="3979552"/>
            <a:ext cx="3719231" cy="29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983" b="98291" l="9354" r="93878">
                        <a14:backgroundMark x1="6633" y1="26282" x2="6633" y2="26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4304936" cy="35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211" y="2276475"/>
            <a:ext cx="2326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Finger landing </a:t>
            </a:r>
            <a:r>
              <a:rPr lang="nl-NL" dirty="0" err="1" smtClean="0"/>
              <a:t>points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sz="1600" dirty="0" smtClean="0"/>
              <a:t>- touch sensors</a:t>
            </a:r>
          </a:p>
          <a:p>
            <a:r>
              <a:rPr lang="nl-NL" sz="1600" dirty="0" smtClean="0"/>
              <a:t> - </a:t>
            </a:r>
            <a:r>
              <a:rPr lang="nl-NL" sz="1600" dirty="0" err="1" smtClean="0"/>
              <a:t>vibrating</a:t>
            </a:r>
            <a:r>
              <a:rPr lang="nl-NL" sz="1600" dirty="0" smtClean="0"/>
              <a:t> </a:t>
            </a:r>
            <a:r>
              <a:rPr lang="nl-NL" sz="1600" dirty="0" err="1" smtClean="0"/>
              <a:t>elements</a:t>
            </a:r>
            <a:endParaRPr lang="nl-NL" sz="1600" dirty="0" smtClean="0"/>
          </a:p>
          <a:p>
            <a:endParaRPr lang="nl-NL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627784" y="1412875"/>
            <a:ext cx="1440160" cy="838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0743" y="1196752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Dynamic</a:t>
            </a:r>
            <a:r>
              <a:rPr lang="nl-NL" dirty="0" smtClean="0"/>
              <a:t> </a:t>
            </a:r>
            <a:r>
              <a:rPr lang="nl-NL" dirty="0" err="1" smtClean="0"/>
              <a:t>shell</a:t>
            </a:r>
            <a:r>
              <a:rPr lang="nl-NL" dirty="0" smtClean="0"/>
              <a:t> color</a:t>
            </a:r>
          </a:p>
          <a:p>
            <a:r>
              <a:rPr lang="nl-NL" dirty="0" smtClean="0"/>
              <a:t> </a:t>
            </a:r>
            <a:r>
              <a:rPr lang="nl-NL" sz="1600" dirty="0" smtClean="0"/>
              <a:t>- RGB </a:t>
            </a:r>
            <a:r>
              <a:rPr lang="nl-NL" sz="1600" dirty="0" err="1" smtClean="0"/>
              <a:t>LEDs</a:t>
            </a:r>
            <a:endParaRPr lang="nl-NL" sz="1600" dirty="0" smtClean="0"/>
          </a:p>
          <a:p>
            <a:endParaRPr lang="nl-N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652120" y="3356992"/>
            <a:ext cx="129659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27784" y="2492896"/>
            <a:ext cx="1152128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2280" y="3140968"/>
            <a:ext cx="110479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Audio</a:t>
            </a:r>
          </a:p>
          <a:p>
            <a:r>
              <a:rPr lang="nl-NL" dirty="0" smtClean="0"/>
              <a:t> </a:t>
            </a:r>
            <a:r>
              <a:rPr lang="nl-NL" sz="1600" dirty="0" smtClean="0"/>
              <a:t>- speaker</a:t>
            </a:r>
          </a:p>
          <a:p>
            <a:r>
              <a:rPr lang="nl-NL" sz="1600" dirty="0" smtClean="0"/>
              <a:t> - </a:t>
            </a:r>
            <a:r>
              <a:rPr lang="nl-NL" sz="1600" dirty="0" err="1" smtClean="0"/>
              <a:t>beeps</a:t>
            </a:r>
            <a:endParaRPr lang="nl-NL" sz="1600" dirty="0" smtClean="0"/>
          </a:p>
          <a:p>
            <a:endParaRPr lang="nl-NL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627784" y="3645024"/>
            <a:ext cx="1799754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0211" y="3429000"/>
            <a:ext cx="2249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Wireless</a:t>
            </a:r>
            <a:r>
              <a:rPr lang="nl-NL" dirty="0" smtClean="0"/>
              <a:t> </a:t>
            </a:r>
            <a:r>
              <a:rPr lang="nl-NL" dirty="0" err="1" smtClean="0"/>
              <a:t>connection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sz="1600" dirty="0" smtClean="0"/>
              <a:t>- </a:t>
            </a:r>
            <a:r>
              <a:rPr lang="nl-NL" sz="1600" dirty="0" err="1" smtClean="0"/>
              <a:t>Bluetooth</a:t>
            </a:r>
            <a:endParaRPr lang="nl-NL" sz="1600" dirty="0" smtClean="0"/>
          </a:p>
          <a:p>
            <a:endParaRPr lang="nl-NL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79712" y="5229200"/>
            <a:ext cx="136815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78683" y="502595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Power </a:t>
            </a:r>
            <a:r>
              <a:rPr lang="nl-NL" dirty="0" err="1" smtClean="0"/>
              <a:t>supply</a:t>
            </a:r>
            <a:endParaRPr lang="nl-NL" dirty="0" smtClean="0"/>
          </a:p>
          <a:p>
            <a:r>
              <a:rPr lang="nl-NL" dirty="0" smtClean="0"/>
              <a:t> </a:t>
            </a:r>
            <a:r>
              <a:rPr lang="nl-NL" sz="1600" dirty="0" smtClean="0"/>
              <a:t>- </a:t>
            </a:r>
            <a:r>
              <a:rPr lang="nl-NL" sz="1600" dirty="0" err="1" smtClean="0"/>
              <a:t>battery</a:t>
            </a:r>
            <a:endParaRPr lang="nl-NL" sz="1600" dirty="0" smtClean="0"/>
          </a:p>
          <a:p>
            <a:endParaRPr lang="nl-NL" dirty="0"/>
          </a:p>
        </p:txBody>
      </p:sp>
      <p:sp>
        <p:nvSpPr>
          <p:cNvPr id="3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816800" y="262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Affective</a:t>
            </a:r>
            <a:r>
              <a:rPr lang="nl-NL" dirty="0" smtClean="0"/>
              <a:t> Haptics</a:t>
            </a:r>
            <a:endParaRPr lang="nl-NL" dirty="0"/>
          </a:p>
        </p:txBody>
      </p:sp>
      <p:sp>
        <p:nvSpPr>
          <p:cNvPr id="3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816800" y="370800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err="1" smtClean="0"/>
              <a:t>Vancouver</a:t>
            </a:r>
            <a:r>
              <a:rPr lang="nl-NL" dirty="0" smtClean="0"/>
              <a:t>, </a:t>
            </a:r>
            <a:r>
              <a:rPr lang="nl-NL" dirty="0" err="1" smtClean="0"/>
              <a:t>March</a:t>
            </a:r>
            <a:r>
              <a:rPr lang="nl-NL" dirty="0" smtClean="0"/>
              <a:t> 4 2012</a:t>
            </a:r>
            <a:endParaRPr lang="nl-NL" dirty="0"/>
          </a:p>
        </p:txBody>
      </p:sp>
      <p:sp>
        <p:nvSpPr>
          <p:cNvPr id="3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16800" y="153968"/>
            <a:ext cx="1800000" cy="1066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2236286-4DC8-46DE-9269-8F728FBC0641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0674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Affective Haptics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Vancouver, March 4 2012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Picture 7" descr="animated_ta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4290" y="2276475"/>
            <a:ext cx="8944346" cy="3726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nl-NL" smtClean="0"/>
              <a:t>Affective Haptics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smtClean="0"/>
              <a:t>Vancouver, March 4 2012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236286-4DC8-46DE-9269-8F728FBC0641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7" name="Picture 6" descr="whit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687" y="2276475"/>
            <a:ext cx="8987552" cy="3744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NOpresentatieNL">
  <a:themeElements>
    <a:clrScheme name="TNO">
      <a:dk1>
        <a:sysClr val="windowText" lastClr="000000"/>
      </a:dk1>
      <a:lt1>
        <a:sysClr val="window" lastClr="FFFFFF"/>
      </a:lt1>
      <a:dk2>
        <a:srgbClr val="649EC9"/>
      </a:dk2>
      <a:lt2>
        <a:srgbClr val="9C9C9E"/>
      </a:lt2>
      <a:accent1>
        <a:srgbClr val="ED8000"/>
      </a:accent1>
      <a:accent2>
        <a:srgbClr val="CB1325"/>
      </a:accent2>
      <a:accent3>
        <a:srgbClr val="FFCB00"/>
      </a:accent3>
      <a:accent4>
        <a:srgbClr val="649EC9"/>
      </a:accent4>
      <a:accent5>
        <a:srgbClr val="D6277A"/>
      </a:accent5>
      <a:accent6>
        <a:srgbClr val="93A800"/>
      </a:accent6>
      <a:hlink>
        <a:srgbClr val="9C9C9E"/>
      </a:hlink>
      <a:folHlink>
        <a:srgbClr val="5D5C60"/>
      </a:folHlink>
    </a:clrScheme>
    <a:fontScheme name="T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2225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TNOpresentatieNL</Template>
  <TotalTime>0</TotalTime>
  <Words>456</Words>
  <Application>Microsoft Office PowerPoint</Application>
  <PresentationFormat>On-screen Show (4:3)</PresentationFormat>
  <Paragraphs>202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TNOpresentatieNL</vt:lpstr>
      <vt:lpstr>Slide 0</vt:lpstr>
      <vt:lpstr>Sensators: active multisensory tangibles</vt:lpstr>
      <vt:lpstr>Slide 2</vt:lpstr>
      <vt:lpstr>Slide 3</vt:lpstr>
      <vt:lpstr>Slide 4</vt:lpstr>
      <vt:lpstr>Multi-user multi-touch interfaces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Powerpoint Wizzard</dc:subject>
  <dc:creator/>
  <cp:lastModifiedBy/>
  <cp:revision>1</cp:revision>
  <dcterms:created xsi:type="dcterms:W3CDTF">2011-01-24T08:59:14Z</dcterms:created>
  <dcterms:modified xsi:type="dcterms:W3CDTF">2012-03-03T16:56:25Z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TNO Nieuwe huisstijl</vt:lpwstr>
  </property>
  <property fmtid="{D5CDD505-2E9C-101B-9397-08002B2CF9AE}" pid="3" name="SubTitle">
    <vt:lpwstr>Powerpoint Wizzard</vt:lpwstr>
  </property>
  <property fmtid="{D5CDD505-2E9C-101B-9397-08002B2CF9AE}" pid="4" name="Author">
    <vt:lpwstr>M Bouman </vt:lpwstr>
  </property>
  <property fmtid="{D5CDD505-2E9C-101B-9397-08002B2CF9AE}" pid="5" name="ShowPages">
    <vt:lpwstr>True</vt:lpwstr>
  </property>
  <property fmtid="{D5CDD505-2E9C-101B-9397-08002B2CF9AE}" pid="6" name="ShowDate">
    <vt:lpwstr>True</vt:lpwstr>
  </property>
  <property fmtid="{D5CDD505-2E9C-101B-9397-08002B2CF9AE}" pid="7" name="DateText">
    <vt:lpwstr>10 januari 2011</vt:lpwstr>
  </property>
  <property fmtid="{D5CDD505-2E9C-101B-9397-08002B2CF9AE}" pid="8" name="Color">
    <vt:lpwstr>True</vt:lpwstr>
  </property>
  <property fmtid="{D5CDD505-2E9C-101B-9397-08002B2CF9AE}" pid="9" name="Grammar">
    <vt:lpwstr>1</vt:lpwstr>
  </property>
  <property fmtid="{D5CDD505-2E9C-101B-9397-08002B2CF9AE}" pid="10" name="FavoriteLink1Image">
    <vt:lpwstr>TNOdummytijdsbalkbeeld001.jpg</vt:lpwstr>
  </property>
  <property fmtid="{D5CDD505-2E9C-101B-9397-08002B2CF9AE}" pid="11" name="FavoriteLink2Image">
    <vt:lpwstr>TNOdummytijdsbalkbeeld002.jpg</vt:lpwstr>
  </property>
  <property fmtid="{D5CDD505-2E9C-101B-9397-08002B2CF9AE}" pid="12" name="FavoriteLink1Index">
    <vt:lpwstr>1</vt:lpwstr>
  </property>
  <property fmtid="{D5CDD505-2E9C-101B-9397-08002B2CF9AE}" pid="13" name="FavoriteLink2Index">
    <vt:lpwstr>1</vt:lpwstr>
  </property>
  <property fmtid="{D5CDD505-2E9C-101B-9397-08002B2CF9AE}" pid="14" name="CreationDate">
    <vt:lpwstr>10-1-2011 15:59:00</vt:lpwstr>
  </property>
  <property fmtid="{D5CDD505-2E9C-101B-9397-08002B2CF9AE}" pid="15" name="CreationBy">
    <vt:lpwstr>boumanm</vt:lpwstr>
  </property>
  <property fmtid="{D5CDD505-2E9C-101B-9397-08002B2CF9AE}" pid="16" name="Department">
    <vt:lpwstr>5299</vt:lpwstr>
  </property>
</Properties>
</file>