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9" r:id="rId4"/>
    <p:sldId id="260" r:id="rId5"/>
    <p:sldId id="262" r:id="rId6"/>
    <p:sldId id="261" r:id="rId7"/>
    <p:sldId id="283" r:id="rId8"/>
    <p:sldId id="263" r:id="rId9"/>
    <p:sldId id="264" r:id="rId10"/>
    <p:sldId id="280" r:id="rId11"/>
    <p:sldId id="265" r:id="rId12"/>
    <p:sldId id="285" r:id="rId13"/>
    <p:sldId id="266" r:id="rId14"/>
    <p:sldId id="273" r:id="rId15"/>
    <p:sldId id="267" r:id="rId16"/>
    <p:sldId id="278" r:id="rId17"/>
    <p:sldId id="279" r:id="rId18"/>
    <p:sldId id="284" r:id="rId19"/>
    <p:sldId id="281" r:id="rId20"/>
    <p:sldId id="270" r:id="rId21"/>
    <p:sldId id="286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1" autoAdjust="0"/>
    <p:restoredTop sz="92000" autoAdjust="0"/>
  </p:normalViewPr>
  <p:slideViewPr>
    <p:cSldViewPr>
      <p:cViewPr varScale="1">
        <p:scale>
          <a:sx n="94" d="100"/>
          <a:sy n="94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ocs\haptics_symposium_2012\Experiment\results%20-%20Copy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ocs\haptics_symposium_2012\Experiment\results%20-%20Copy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0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Quality of Experience</a:t>
            </a:r>
          </a:p>
        </c:rich>
      </c:tx>
      <c:layout>
        <c:manualLayout>
          <c:xMode val="edge"/>
          <c:yMode val="edge"/>
          <c:x val="0.2664001101949674"/>
          <c:y val="1.9296862552215757E-2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1.9956459549964521E-2"/>
          <c:y val="0.10073195569194959"/>
          <c:w val="0.93479767213134279"/>
          <c:h val="0.79024363885752291"/>
        </c:manualLayout>
      </c:layout>
      <c:barChart>
        <c:barDir val="col"/>
        <c:grouping val="clustered"/>
        <c:ser>
          <c:idx val="0"/>
          <c:order val="0"/>
          <c:tx>
            <c:strRef>
              <c:f>Sheet1!$BR$5</c:f>
              <c:strCache>
                <c:ptCount val="1"/>
                <c:pt idx="0">
                  <c:v>No Feedback</c:v>
                </c:pt>
              </c:strCache>
            </c:strRef>
          </c:tx>
          <c:spPr>
            <a:gradFill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errBars>
            <c:errBarType val="both"/>
            <c:errValType val="fixedVal"/>
            <c:val val="1.5"/>
            <c:spPr>
              <a:solidFill>
                <a:srgbClr val="000000"/>
              </a:solidFill>
              <a:ln w="9528">
                <a:solidFill>
                  <a:srgbClr val="000000"/>
                </a:solidFill>
                <a:prstDash val="solid"/>
                <a:round/>
              </a:ln>
            </c:spPr>
          </c:errBars>
          <c:val>
            <c:numRef>
              <c:f>Sheet1!$CG$23</c:f>
              <c:numCache>
                <c:formatCode>General</c:formatCode>
                <c:ptCount val="1"/>
                <c:pt idx="0">
                  <c:v>7.4833333333333529</c:v>
                </c:pt>
              </c:numCache>
            </c:numRef>
          </c:val>
        </c:ser>
        <c:ser>
          <c:idx val="1"/>
          <c:order val="1"/>
          <c:tx>
            <c:v>Random Feedback</c:v>
          </c:tx>
          <c:spPr>
            <a:gradFill>
              <a:gsLst>
                <a:gs pos="0">
                  <a:srgbClr val="769535"/>
                </a:gs>
                <a:gs pos="100000">
                  <a:srgbClr val="9BC348"/>
                </a:gs>
              </a:gsLst>
              <a:lin ang="16200000"/>
            </a:gra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errBars>
            <c:errBarType val="both"/>
            <c:errValType val="fixedVal"/>
            <c:val val="2.1"/>
            <c:spPr>
              <a:solidFill>
                <a:srgbClr val="000000"/>
              </a:solidFill>
              <a:ln w="9528">
                <a:solidFill>
                  <a:srgbClr val="000000"/>
                </a:solidFill>
                <a:prstDash val="solid"/>
                <a:round/>
              </a:ln>
            </c:spPr>
          </c:errBars>
          <c:val>
            <c:numRef>
              <c:f>Sheet1!$CI$23</c:f>
              <c:numCache>
                <c:formatCode>General</c:formatCode>
                <c:ptCount val="1"/>
                <c:pt idx="0">
                  <c:v>10.233333333333301</c:v>
                </c:pt>
              </c:numCache>
            </c:numRef>
          </c:val>
        </c:ser>
        <c:ser>
          <c:idx val="2"/>
          <c:order val="2"/>
          <c:tx>
            <c:v>Real Feedback</c:v>
          </c:tx>
          <c:spPr>
            <a:gradFill>
              <a:gsLst>
                <a:gs pos="0">
                  <a:srgbClr val="9B2D2A"/>
                </a:gs>
                <a:gs pos="100000">
                  <a:srgbClr val="CB3D3A"/>
                </a:gs>
              </a:gsLst>
              <a:lin ang="16200000"/>
            </a:gra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errBars>
            <c:errBarType val="both"/>
            <c:errValType val="fixedVal"/>
            <c:val val="2.6"/>
            <c:spPr>
              <a:solidFill>
                <a:srgbClr val="000000"/>
              </a:solidFill>
              <a:ln w="9528">
                <a:solidFill>
                  <a:srgbClr val="000000"/>
                </a:solidFill>
                <a:prstDash val="solid"/>
                <a:round/>
              </a:ln>
            </c:spPr>
          </c:errBars>
          <c:val>
            <c:numRef>
              <c:f>Sheet1!$CH$23</c:f>
              <c:numCache>
                <c:formatCode>General</c:formatCode>
                <c:ptCount val="1"/>
                <c:pt idx="0">
                  <c:v>15.366666666666752</c:v>
                </c:pt>
              </c:numCache>
            </c:numRef>
          </c:val>
        </c:ser>
        <c:axId val="44793856"/>
        <c:axId val="44779776"/>
      </c:barChart>
      <c:valAx>
        <c:axId val="44779776"/>
        <c:scaling>
          <c:orientation val="minMax"/>
          <c:max val="20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1"/>
        <c:maj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44793856"/>
        <c:crosses val="autoZero"/>
        <c:crossBetween val="between"/>
      </c:valAx>
      <c:catAx>
        <c:axId val="44793856"/>
        <c:scaling>
          <c:orientation val="minMax"/>
        </c:scaling>
        <c:delete val="1"/>
        <c:axPos val="b"/>
        <c:majorTickMark val="none"/>
        <c:tickLblPos val="none"/>
        <c:crossAx val="44779776"/>
        <c:crosses val="autoZero"/>
        <c:auto val="1"/>
        <c:lblAlgn val="ctr"/>
        <c:lblOffset val="100"/>
      </c:catAx>
      <c:spPr>
        <a:solidFill>
          <a:srgbClr val="FFFFFF"/>
        </a:solidFill>
        <a:ln w="9528">
          <a:solidFill>
            <a:srgbClr val="7F7F7F"/>
          </a:solidFill>
          <a:prstDash val="solid"/>
          <a:round/>
        </a:ln>
      </c:spPr>
    </c:plotArea>
    <c:legend>
      <c:legendPos val="b"/>
      <c:layout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Quality of Experience - Details</a:t>
            </a:r>
          </a:p>
        </c:rich>
      </c:tx>
      <c:layout/>
      <c:spPr>
        <a:noFill/>
        <a:ln>
          <a:noFill/>
        </a:ln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Sheet1!$BR$28</c:f>
              <c:strCache>
                <c:ptCount val="1"/>
                <c:pt idx="0">
                  <c:v>Realism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rrBars>
            <c:errBarType val="both"/>
            <c:errValType val="cust"/>
            <c:plus>
              <c:numRef>
                <c:f>Sheet1!$BR$38:$BR$40</c:f>
                <c:numCache>
                  <c:formatCode>General</c:formatCode>
                  <c:ptCount val="3"/>
                  <c:pt idx="0">
                    <c:v>0.51466586479088805</c:v>
                  </c:pt>
                  <c:pt idx="1">
                    <c:v>0.781862854859805</c:v>
                  </c:pt>
                  <c:pt idx="2">
                    <c:v>0.51466586479088805</c:v>
                  </c:pt>
                </c:numCache>
              </c:numRef>
            </c:plus>
            <c:minus>
              <c:numRef>
                <c:f>Sheet1!$BR$38:$BR$40</c:f>
                <c:numCache>
                  <c:formatCode>General</c:formatCode>
                  <c:ptCount val="3"/>
                  <c:pt idx="0">
                    <c:v>0.51466586479088805</c:v>
                  </c:pt>
                  <c:pt idx="1">
                    <c:v>0.781862854859805</c:v>
                  </c:pt>
                  <c:pt idx="2">
                    <c:v>0.51466586479088805</c:v>
                  </c:pt>
                </c:numCache>
              </c:numRef>
            </c:minus>
          </c:errBars>
          <c:cat>
            <c:strRef>
              <c:f>Sheet1!$BQ$34:$BQ$36</c:f>
              <c:strCache>
                <c:ptCount val="3"/>
                <c:pt idx="0">
                  <c:v>No Feedback</c:v>
                </c:pt>
                <c:pt idx="1">
                  <c:v>Random Feedback</c:v>
                </c:pt>
                <c:pt idx="2">
                  <c:v>Realistic Feedback</c:v>
                </c:pt>
              </c:strCache>
            </c:strRef>
          </c:cat>
          <c:val>
            <c:numRef>
              <c:f>Sheet1!$BR$34:$BR$36</c:f>
              <c:numCache>
                <c:formatCode>General</c:formatCode>
                <c:ptCount val="3"/>
                <c:pt idx="0">
                  <c:v>1.3333333333333299</c:v>
                </c:pt>
                <c:pt idx="1">
                  <c:v>1.9166666666666701</c:v>
                </c:pt>
                <c:pt idx="2">
                  <c:v>3.8166666666666664</c:v>
                </c:pt>
              </c:numCache>
            </c:numRef>
          </c:val>
        </c:ser>
        <c:ser>
          <c:idx val="1"/>
          <c:order val="1"/>
          <c:tx>
            <c:strRef>
              <c:f>Sheet1!$BS$28</c:f>
              <c:strCache>
                <c:ptCount val="1"/>
                <c:pt idx="0">
                  <c:v>Sensory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errBars>
            <c:errBarType val="both"/>
            <c:errValType val="cust"/>
            <c:plus>
              <c:numRef>
                <c:f>Sheet1!$BS$38:$BS$40</c:f>
                <c:numCache>
                  <c:formatCode>General</c:formatCode>
                  <c:ptCount val="3"/>
                  <c:pt idx="0">
                    <c:v>0.24760760046800601</c:v>
                  </c:pt>
                  <c:pt idx="1">
                    <c:v>0.87457472658484392</c:v>
                  </c:pt>
                  <c:pt idx="2">
                    <c:v>0.47056197405716033</c:v>
                  </c:pt>
                </c:numCache>
              </c:numRef>
            </c:plus>
            <c:minus>
              <c:numRef>
                <c:f>Sheet1!$BS$38:$BS$40</c:f>
                <c:numCache>
                  <c:formatCode>General</c:formatCode>
                  <c:ptCount val="3"/>
                  <c:pt idx="0">
                    <c:v>0.24760760046800601</c:v>
                  </c:pt>
                  <c:pt idx="1">
                    <c:v>0.87457472658484392</c:v>
                  </c:pt>
                  <c:pt idx="2">
                    <c:v>0.47056197405716033</c:v>
                  </c:pt>
                </c:numCache>
              </c:numRef>
            </c:minus>
          </c:errBars>
          <c:cat>
            <c:strRef>
              <c:f>Sheet1!$BQ$34:$BQ$36</c:f>
              <c:strCache>
                <c:ptCount val="3"/>
                <c:pt idx="0">
                  <c:v>No Feedback</c:v>
                </c:pt>
                <c:pt idx="1">
                  <c:v>Random Feedback</c:v>
                </c:pt>
                <c:pt idx="2">
                  <c:v>Realistic Feedback</c:v>
                </c:pt>
              </c:strCache>
            </c:strRef>
          </c:cat>
          <c:val>
            <c:numRef>
              <c:f>Sheet1!$BS$34:$BS$36</c:f>
              <c:numCache>
                <c:formatCode>General</c:formatCode>
                <c:ptCount val="3"/>
                <c:pt idx="0">
                  <c:v>1.11666666666667</c:v>
                </c:pt>
                <c:pt idx="1">
                  <c:v>2.4</c:v>
                </c:pt>
                <c:pt idx="2">
                  <c:v>3.916666666666667</c:v>
                </c:pt>
              </c:numCache>
            </c:numRef>
          </c:val>
        </c:ser>
        <c:ser>
          <c:idx val="2"/>
          <c:order val="2"/>
          <c:tx>
            <c:strRef>
              <c:f>Sheet1!$BT$28</c:f>
              <c:strCache>
                <c:ptCount val="1"/>
                <c:pt idx="0">
                  <c:v>Comfort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errBars>
            <c:errBarType val="both"/>
            <c:errValType val="cust"/>
            <c:plus>
              <c:numRef>
                <c:f>Sheet1!$BT$38:$BT$40</c:f>
                <c:numCache>
                  <c:formatCode>General</c:formatCode>
                  <c:ptCount val="3"/>
                  <c:pt idx="0">
                    <c:v>1.0965313275875699</c:v>
                  </c:pt>
                  <c:pt idx="1">
                    <c:v>0.81940745141142801</c:v>
                  </c:pt>
                  <c:pt idx="2">
                    <c:v>0.88539740875415496</c:v>
                  </c:pt>
                </c:numCache>
              </c:numRef>
            </c:plus>
            <c:minus>
              <c:numRef>
                <c:f>Sheet1!$BT$38:$BT$40</c:f>
                <c:numCache>
                  <c:formatCode>General</c:formatCode>
                  <c:ptCount val="3"/>
                  <c:pt idx="0">
                    <c:v>1.0965313275875699</c:v>
                  </c:pt>
                  <c:pt idx="1">
                    <c:v>0.81940745141142801</c:v>
                  </c:pt>
                  <c:pt idx="2">
                    <c:v>0.88539740875415496</c:v>
                  </c:pt>
                </c:numCache>
              </c:numRef>
            </c:minus>
          </c:errBars>
          <c:cat>
            <c:strRef>
              <c:f>Sheet1!$BQ$34:$BQ$36</c:f>
              <c:strCache>
                <c:ptCount val="3"/>
                <c:pt idx="0">
                  <c:v>No Feedback</c:v>
                </c:pt>
                <c:pt idx="1">
                  <c:v>Random Feedback</c:v>
                </c:pt>
                <c:pt idx="2">
                  <c:v>Realistic Feedback</c:v>
                </c:pt>
              </c:strCache>
            </c:strRef>
          </c:cat>
          <c:val>
            <c:numRef>
              <c:f>Sheet1!$BT$34:$BT$36</c:f>
              <c:numCache>
                <c:formatCode>General</c:formatCode>
                <c:ptCount val="3"/>
                <c:pt idx="0">
                  <c:v>2.916666666666667</c:v>
                </c:pt>
                <c:pt idx="1">
                  <c:v>3.15</c:v>
                </c:pt>
                <c:pt idx="2">
                  <c:v>3.55</c:v>
                </c:pt>
              </c:numCache>
            </c:numRef>
          </c:val>
        </c:ser>
        <c:ser>
          <c:idx val="3"/>
          <c:order val="3"/>
          <c:tx>
            <c:strRef>
              <c:f>Sheet1!$BU$28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errBars>
            <c:errBarType val="both"/>
            <c:errValType val="cust"/>
            <c:plus>
              <c:numRef>
                <c:f>Sheet1!$BU$38:$BU$40</c:f>
                <c:numCache>
                  <c:formatCode>General</c:formatCode>
                  <c:ptCount val="3"/>
                  <c:pt idx="0">
                    <c:v>0.92517694575274578</c:v>
                  </c:pt>
                  <c:pt idx="1">
                    <c:v>0.75985587605871374</c:v>
                  </c:pt>
                  <c:pt idx="2">
                    <c:v>0.89874250775074349</c:v>
                  </c:pt>
                </c:numCache>
              </c:numRef>
            </c:plus>
            <c:minus>
              <c:numRef>
                <c:f>Sheet1!$BU$38:$BU$40</c:f>
                <c:numCache>
                  <c:formatCode>General</c:formatCode>
                  <c:ptCount val="3"/>
                  <c:pt idx="0">
                    <c:v>0.92517694575274578</c:v>
                  </c:pt>
                  <c:pt idx="1">
                    <c:v>0.75985587605871374</c:v>
                  </c:pt>
                  <c:pt idx="2">
                    <c:v>0.89874250775074349</c:v>
                  </c:pt>
                </c:numCache>
              </c:numRef>
            </c:minus>
          </c:errBars>
          <c:cat>
            <c:strRef>
              <c:f>Sheet1!$BQ$34:$BQ$36</c:f>
              <c:strCache>
                <c:ptCount val="3"/>
                <c:pt idx="0">
                  <c:v>No Feedback</c:v>
                </c:pt>
                <c:pt idx="1">
                  <c:v>Random Feedback</c:v>
                </c:pt>
                <c:pt idx="2">
                  <c:v>Realistic Feedback</c:v>
                </c:pt>
              </c:strCache>
            </c:strRef>
          </c:cat>
          <c:val>
            <c:numRef>
              <c:f>Sheet1!$BU$34:$BU$36</c:f>
              <c:numCache>
                <c:formatCode>General</c:formatCode>
                <c:ptCount val="3"/>
                <c:pt idx="0">
                  <c:v>2.1166666666666671</c:v>
                </c:pt>
                <c:pt idx="1">
                  <c:v>2.7666666666666702</c:v>
                </c:pt>
                <c:pt idx="2">
                  <c:v>4.0833333333333366</c:v>
                </c:pt>
              </c:numCache>
            </c:numRef>
          </c:val>
        </c:ser>
        <c:gapWidth val="75"/>
        <c:overlap val="100"/>
        <c:axId val="45766528"/>
        <c:axId val="45764992"/>
      </c:barChart>
      <c:valAx>
        <c:axId val="45764992"/>
        <c:scaling>
          <c:orientation val="minMax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45766528"/>
        <c:crosses val="autoZero"/>
        <c:crossBetween val="between"/>
      </c:valAx>
      <c:catAx>
        <c:axId val="45766528"/>
        <c:scaling>
          <c:orientation val="minMax"/>
        </c:scaling>
        <c:axPos val="b"/>
        <c:maj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45764992"/>
        <c:crosses val="autoZero"/>
        <c:auto val="1"/>
        <c:lblAlgn val="ctr"/>
        <c:lblOffset val="100"/>
      </c:catAx>
      <c:spPr>
        <a:solidFill>
          <a:srgbClr val="FFFFFF"/>
        </a:solidFill>
        <a:ln>
          <a:noFill/>
        </a:ln>
      </c:spPr>
    </c:plotArea>
    <c:legend>
      <c:legendPos val="b"/>
      <c:layout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F0E1E-C60E-4B4E-BB44-843FE47A4391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54E02B-5461-4B9D-B26F-FC38882F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7DBF7-5376-492E-A6F6-D5E4FDC6D7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EYE PHOTO.jpg"/>
          <p:cNvPicPr>
            <a:picLocks noChangeAspect="1"/>
          </p:cNvPicPr>
          <p:nvPr userDrawn="1"/>
        </p:nvPicPr>
        <p:blipFill>
          <a:blip r:embed="rId2" cstate="print">
            <a:lum bright="-39000"/>
          </a:blip>
          <a:srcRect/>
          <a:stretch>
            <a:fillRect/>
          </a:stretch>
        </p:blipFill>
        <p:spPr bwMode="auto">
          <a:xfrm>
            <a:off x="0" y="2071688"/>
            <a:ext cx="9144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4768850"/>
            <a:ext cx="9142413" cy="2012950"/>
            <a:chOff x="0" y="3051"/>
            <a:chExt cx="5759" cy="126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469" y="3051"/>
              <a:ext cx="821" cy="1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3126"/>
              <a:ext cx="822" cy="1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23" y="3270"/>
              <a:ext cx="857" cy="10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46" y="3222"/>
              <a:ext cx="898" cy="10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16" y="3192"/>
              <a:ext cx="897" cy="11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14" y="3303"/>
              <a:ext cx="822" cy="10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937" y="3117"/>
              <a:ext cx="822" cy="12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466725"/>
          </a:xfrm>
          <a:prstGeom prst="rect">
            <a:avLst/>
          </a:prstGeom>
          <a:solidFill>
            <a:srgbClr val="11111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05740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5868" t="17999" r="20132" b="11600"/>
          <a:stretch>
            <a:fillRect/>
          </a:stretch>
        </p:blipFill>
        <p:spPr bwMode="auto">
          <a:xfrm>
            <a:off x="3886200" y="5486400"/>
            <a:ext cx="1600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danieauf\Dropbox\Technicolor\Documents\Talks\templates\inriascientifiqueukcmj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727700"/>
            <a:ext cx="2292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danieauf\Dropbox\Technicolor\Documents\Talks\templates\logoirisa2010h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75" y="5973763"/>
            <a:ext cx="2155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danieauf\Dropbox\Technicolor\Documents\Talks\templates\univ-rennes1-n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0925" y="442913"/>
            <a:ext cx="20478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457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581400"/>
            <a:ext cx="4495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91440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E583C1-7CA5-4780-86AB-AA69CC7FEE8F}" type="datetime1">
              <a:rPr lang="en-US"/>
              <a:pPr>
                <a:defRPr/>
              </a:pPr>
              <a:t>2/20/2012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457200"/>
            <a:ext cx="28956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Fabien </a:t>
            </a:r>
            <a:r>
              <a:rPr lang="en-US" err="1"/>
              <a:t>Danieau</a:t>
            </a:r>
            <a:endParaRPr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81A5-2EC4-48D8-A843-D6A866695E2F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A65C-0D87-4E59-8DA0-A8954C7E8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2725-A317-4B75-BB2F-4DFC94D02342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0CF8-6E8C-424B-A92D-37BD1B5CD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371600"/>
            <a:ext cx="82486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6"/>
          <p:cNvCxnSpPr/>
          <p:nvPr/>
        </p:nvCxnSpPr>
        <p:spPr>
          <a:xfrm flipV="1">
            <a:off x="458788" y="6518275"/>
            <a:ext cx="6932612" cy="0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391400" y="6324600"/>
            <a:ext cx="1295400" cy="365125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58D8ED-258C-429D-A6D9-72B6225C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5532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Danieau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et al., Measuring and Improving the Quality of Haptic-Audio-Visual Experience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AC5B-EAEA-4ADD-9A49-403CEC0FEDB6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538A-B039-4A07-989D-2165CBD6B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7585-5C83-4A6E-8EAC-5153E236B970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5E6A-57D3-4377-899F-E31DEAAA9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BE1E-01AD-4476-BC67-7C246262C82C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3BB0-C682-4CB5-8FEC-BC469F33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E68D-7172-4E81-8943-C124F618DF81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2B6A-F705-442C-9E12-6E94E2F3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2D7-3EA8-43E8-80D1-C48B2C749C63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1275-F765-4B3B-BC4B-0EA8A9712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141D-20F0-41B5-8194-97A26F69116F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BBB-441C-4C9D-8F5B-FD962CE0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15CD-D925-4DD6-A8CF-D1C5170CC6A0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B470-9A39-41D8-97E9-053BB7844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A8168A-A5E4-41C8-A60C-9A348270F78B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17213-EE7B-421A-AAB9-1DFEA831C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vmware-host\Shared%20Folders\Docs\haptics_symposium_2012\Presentation\biosignals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vmware-host\Shared%20Folders\Docs\haptics_symposium_2012\Presentation\demo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vmware-host\Shared%20Folders\Docs\haptics_symposium_2012\Presentation\demo.a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458200" cy="1981200"/>
          </a:xfrm>
        </p:spPr>
        <p:txBody>
          <a:bodyPr/>
          <a:lstStyle/>
          <a:p>
            <a:r>
              <a:rPr lang="en-US" sz="4000" dirty="0" smtClean="0"/>
              <a:t>Measuring and Improving the Quality of Haptic-Audio-Visual Experience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133600" y="1676400"/>
            <a:ext cx="6705600" cy="533400"/>
          </a:xfrm>
        </p:spPr>
        <p:txBody>
          <a:bodyPr/>
          <a:lstStyle/>
          <a:p>
            <a:pPr algn="r"/>
            <a:r>
              <a:rPr lang="fr-FR" sz="2000" dirty="0" err="1" smtClean="0"/>
              <a:t>Haptics</a:t>
            </a:r>
            <a:r>
              <a:rPr lang="fr-FR" sz="2000" dirty="0" smtClean="0"/>
              <a:t> Symposium 2012 - Workshop on Affective </a:t>
            </a:r>
            <a:r>
              <a:rPr lang="fr-FR" sz="2000" dirty="0" err="1" smtClean="0"/>
              <a:t>Haptics</a:t>
            </a:r>
            <a:endParaRPr lang="en-US" sz="2000" dirty="0" smtClean="0"/>
          </a:p>
        </p:txBody>
      </p:sp>
      <p:sp>
        <p:nvSpPr>
          <p:cNvPr id="4100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40240-6666-459E-A83E-EF8E9B0D1A2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2/20/2012</a:t>
            </a:fld>
            <a:endParaRPr lang="en-US" smtClean="0"/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019800" y="152400"/>
            <a:ext cx="3048000" cy="6699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Fabien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Danieau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, Julien Fleureau,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Philippe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Guillotel, 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Nicolas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Mollet,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Marc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Christie,     Anatole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Lécuyer</a:t>
            </a:r>
            <a:endParaRPr lang="en-US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169164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smtClean="0"/>
              <a:t>Questionnaire :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22098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</a:t>
            </a:r>
            <a:r>
              <a:rPr lang="en-US" sz="4000" dirty="0" smtClean="0"/>
              <a:t>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Questionnaire → subjective measure</a:t>
            </a:r>
          </a:p>
          <a:p>
            <a:r>
              <a:rPr lang="en-US" dirty="0" smtClean="0"/>
              <a:t>How to collect objective data?</a:t>
            </a:r>
          </a:p>
          <a:p>
            <a:endParaRPr lang="en-US" dirty="0" smtClean="0"/>
          </a:p>
          <a:p>
            <a:r>
              <a:rPr lang="en-US" dirty="0" smtClean="0"/>
              <a:t>Measure of </a:t>
            </a:r>
            <a:r>
              <a:rPr lang="en-US" dirty="0" err="1" smtClean="0"/>
              <a:t>biosignals</a:t>
            </a:r>
            <a:r>
              <a:rPr lang="en-US" dirty="0" smtClean="0"/>
              <a:t> helps to identify emotion of subject</a:t>
            </a:r>
          </a:p>
          <a:p>
            <a:pPr lvl="1"/>
            <a:r>
              <a:rPr lang="en-US" dirty="0" smtClean="0"/>
              <a:t>Emotion part of </a:t>
            </a:r>
            <a:r>
              <a:rPr lang="en-US" dirty="0" err="1" smtClean="0"/>
              <a:t>QoE</a:t>
            </a:r>
            <a:endParaRPr lang="en-US" dirty="0" smtClean="0"/>
          </a:p>
          <a:p>
            <a:pPr lvl="1"/>
            <a:r>
              <a:rPr lang="en-US" dirty="0" err="1" smtClean="0"/>
              <a:t>Biosignals</a:t>
            </a:r>
            <a:r>
              <a:rPr lang="en-US" dirty="0" smtClean="0"/>
              <a:t> → </a:t>
            </a:r>
            <a:r>
              <a:rPr lang="en-US" dirty="0" err="1" smtClean="0"/>
              <a:t>QoE</a:t>
            </a:r>
            <a:r>
              <a:rPr lang="en-US" dirty="0" smtClean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Affect Event Detector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Physiological-Based </a:t>
            </a:r>
            <a:r>
              <a:rPr lang="en-US" sz="2800" dirty="0" smtClean="0"/>
              <a:t>Affect Event Detector for Entertainment Video Applications [Fleureau2012]</a:t>
            </a:r>
          </a:p>
          <a:p>
            <a:r>
              <a:rPr lang="en-US" sz="2800" dirty="0" smtClean="0"/>
              <a:t>Emotional Event and Binary Valence (Positive / Negative)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4114800"/>
            <a:ext cx="8382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4387" y="47360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Emotional Event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54867" y="4572000"/>
            <a:ext cx="931333" cy="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4953000"/>
            <a:ext cx="651933" cy="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7176" y="4114800"/>
            <a:ext cx="59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8216" y="4569023"/>
            <a:ext cx="83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Biosig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133600" y="4114800"/>
            <a:ext cx="8382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</a:t>
            </a:r>
            <a:r>
              <a:rPr lang="en-US" sz="3200" dirty="0" smtClean="0"/>
              <a:t>Affect Event Detector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signals </a:t>
            </a:r>
          </a:p>
          <a:p>
            <a:pPr lvl="1"/>
            <a:r>
              <a:rPr lang="en-US" b="1" dirty="0" err="1" smtClean="0"/>
              <a:t>ElectroDermal</a:t>
            </a:r>
            <a:r>
              <a:rPr lang="en-US" b="1" dirty="0" smtClean="0"/>
              <a:t> Answer (EDA)</a:t>
            </a:r>
          </a:p>
          <a:p>
            <a:pPr lvl="1">
              <a:buNone/>
            </a:pPr>
            <a:r>
              <a:rPr lang="en-US" b="1" dirty="0" smtClean="0"/>
              <a:t>   or Galvanic Skin Response (GSR)</a:t>
            </a:r>
          </a:p>
          <a:p>
            <a:pPr lvl="1"/>
            <a:r>
              <a:rPr lang="en-US" b="1" dirty="0" smtClean="0"/>
              <a:t>Heart Rate Variability (HRV)</a:t>
            </a:r>
          </a:p>
          <a:p>
            <a:pPr lvl="1"/>
            <a:r>
              <a:rPr lang="en-US" b="1" dirty="0" err="1" smtClean="0"/>
              <a:t>ElectroMyoGram</a:t>
            </a:r>
            <a:r>
              <a:rPr lang="en-US" b="1" dirty="0" smtClean="0"/>
              <a:t> (EMG)</a:t>
            </a:r>
          </a:p>
          <a:p>
            <a:pPr lvl="1"/>
            <a:r>
              <a:rPr lang="en-US" dirty="0" err="1" smtClean="0"/>
              <a:t>ElectroEncephaloGram</a:t>
            </a:r>
            <a:r>
              <a:rPr lang="en-US" dirty="0" smtClean="0"/>
              <a:t> (EEG)</a:t>
            </a:r>
          </a:p>
          <a:p>
            <a:pPr lvl="1"/>
            <a:r>
              <a:rPr lang="en-US" dirty="0" err="1" smtClean="0"/>
              <a:t>ElectroOculoGram</a:t>
            </a:r>
            <a:r>
              <a:rPr lang="en-US" dirty="0" smtClean="0"/>
              <a:t> (EOG)</a:t>
            </a:r>
          </a:p>
          <a:p>
            <a:pPr lvl="1"/>
            <a:r>
              <a:rPr lang="en-US" dirty="0" smtClean="0"/>
              <a:t>Respiration Rate</a:t>
            </a:r>
          </a:p>
          <a:p>
            <a:pPr lvl="1"/>
            <a:r>
              <a:rPr lang="en-US" dirty="0" smtClean="0"/>
              <a:t>Skin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57400"/>
            <a:ext cx="1924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38600"/>
            <a:ext cx="18344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Affect Event Detector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5691597" cy="399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77000" y="2445603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Facial Muscles</a:t>
            </a:r>
          </a:p>
          <a:p>
            <a:r>
              <a:rPr lang="en-US" sz="2400" dirty="0" smtClean="0"/>
              <a:t> Activity (EMG)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30784" y="3969603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Heart Rate (PPG)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20308" y="5036403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Skin Conductivity</a:t>
            </a:r>
          </a:p>
          <a:p>
            <a:r>
              <a:rPr lang="en-US" sz="2400" dirty="0" smtClean="0"/>
              <a:t>(GSR)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 flipV="1">
            <a:off x="3657600" y="2861101"/>
            <a:ext cx="2819400" cy="270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495800" y="4198203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114800" y="5036403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Affect Event Detector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Machine learning based detector </a:t>
            </a:r>
            <a:r>
              <a:rPr lang="en-US" sz="2400" dirty="0" smtClean="0"/>
              <a:t>[Fleureau2012]</a:t>
            </a:r>
          </a:p>
          <a:p>
            <a:pPr marL="747713" lvl="1" indent="-347663"/>
            <a:r>
              <a:rPr lang="en-US" sz="2800" dirty="0" smtClean="0"/>
              <a:t>Gaussian process classifier</a:t>
            </a:r>
          </a:p>
          <a:p>
            <a:pPr marL="747713" lvl="1" indent="-347663"/>
            <a:endParaRPr lang="en-US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Event detection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Event classification</a:t>
            </a:r>
          </a:p>
          <a:p>
            <a:pPr lvl="2"/>
            <a:r>
              <a:rPr lang="en-US" dirty="0" smtClean="0"/>
              <a:t>Negative </a:t>
            </a:r>
          </a:p>
          <a:p>
            <a:pPr lvl="2"/>
            <a:r>
              <a:rPr lang="en-US" dirty="0" smtClean="0"/>
              <a:t>Positive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403506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43600" y="5943600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Example of captured signals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Example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5867400"/>
            <a:ext cx="2693988" cy="38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1191"/>
              </a:spcBef>
              <a:spcAft>
                <a:spcPts val="992"/>
              </a:spcAft>
              <a:buFont typeface="StarSymbol"/>
              <a:buNone/>
              <a:defRPr/>
            </a:pPr>
            <a:r>
              <a:rPr lang="en-US" sz="1200" dirty="0" smtClean="0">
                <a:latin typeface="Arial" pitchFamily="18"/>
                <a:ea typeface="DejaVu Sans" pitchFamily="2"/>
                <a:cs typeface="Lohit Hindi" pitchFamily="2"/>
              </a:rPr>
              <a:t>Detection of emotional events [Fleureau2012]</a:t>
            </a:r>
            <a:endParaRPr lang="en-US" sz="12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pic>
        <p:nvPicPr>
          <p:cNvPr id="9" name="biosignal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: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Captured signals</a:t>
            </a:r>
          </a:p>
          <a:p>
            <a:pPr lvl="1"/>
            <a:r>
              <a:rPr lang="en-US" dirty="0" smtClean="0"/>
              <a:t>GSR / PPG → event detection</a:t>
            </a:r>
          </a:p>
          <a:p>
            <a:pPr lvl="1"/>
            <a:r>
              <a:rPr lang="en-US" dirty="0" smtClean="0"/>
              <a:t>EMG → valence identification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Best accuracy if trained on user (need calibration)</a:t>
            </a:r>
          </a:p>
          <a:p>
            <a:pPr lvl="1"/>
            <a:r>
              <a:rPr lang="en-US" dirty="0" smtClean="0"/>
              <a:t>How to manage contradictory signals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Ecological validity to be improved</a:t>
            </a:r>
          </a:p>
          <a:p>
            <a:pPr lvl="1"/>
            <a:r>
              <a:rPr lang="en-US" dirty="0" smtClean="0"/>
              <a:t>Influence of external conditions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err="1" smtClean="0"/>
              <a:t>Biosignals</a:t>
            </a:r>
            <a:r>
              <a:rPr lang="en-US" sz="3200" dirty="0" smtClean="0"/>
              <a:t> for </a:t>
            </a:r>
            <a:r>
              <a:rPr lang="en-US" sz="3200" dirty="0" err="1" smtClean="0"/>
              <a:t>QoE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Deeper validation required</a:t>
            </a:r>
          </a:p>
          <a:p>
            <a:pPr lvl="1"/>
            <a:r>
              <a:rPr lang="en-US" dirty="0" smtClean="0"/>
              <a:t>Tested with AV contents only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Interests for measuring the </a:t>
            </a:r>
            <a:r>
              <a:rPr lang="en-US" dirty="0" err="1" smtClean="0"/>
              <a:t>QoE</a:t>
            </a:r>
            <a:endParaRPr lang="en-US" dirty="0" smtClean="0"/>
          </a:p>
          <a:p>
            <a:pPr lvl="1"/>
            <a:r>
              <a:rPr lang="en-US" dirty="0" smtClean="0"/>
              <a:t>Validation of questionnaire</a:t>
            </a:r>
          </a:p>
          <a:p>
            <a:pPr lvl="1"/>
            <a:r>
              <a:rPr lang="en-US" dirty="0" smtClean="0"/>
              <a:t>Allow to match haptic stimulus to user reaction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smtClean="0"/>
              <a:t>Questionnaire +</a:t>
            </a:r>
            <a:r>
              <a:rPr lang="en-US" sz="4000" dirty="0" smtClean="0"/>
              <a:t> </a:t>
            </a:r>
            <a:r>
              <a:rPr lang="en-US" sz="3200" dirty="0" err="1" smtClean="0"/>
              <a:t>Biosignals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Integration into </a:t>
            </a:r>
            <a:r>
              <a:rPr lang="en-US" sz="2800" dirty="0" err="1" smtClean="0"/>
              <a:t>QoE</a:t>
            </a:r>
            <a:r>
              <a:rPr lang="en-US" sz="2800" dirty="0" smtClean="0"/>
              <a:t> measure (ongoing)</a:t>
            </a:r>
          </a:p>
          <a:p>
            <a:r>
              <a:rPr lang="en-US" sz="2800" dirty="0" smtClean="0"/>
              <a:t>New questions</a:t>
            </a:r>
          </a:p>
          <a:p>
            <a:pPr lvl="1"/>
            <a:r>
              <a:rPr lang="en-US" sz="2400" dirty="0" err="1" smtClean="0"/>
              <a:t>QoE</a:t>
            </a:r>
            <a:r>
              <a:rPr lang="en-US" sz="2400" dirty="0" smtClean="0"/>
              <a:t> Score: subjective </a:t>
            </a:r>
            <a:r>
              <a:rPr lang="en-US" sz="2400" dirty="0" err="1" smtClean="0"/>
              <a:t>vs</a:t>
            </a:r>
            <a:r>
              <a:rPr lang="en-US" sz="2400" dirty="0" smtClean="0"/>
              <a:t> objective</a:t>
            </a:r>
          </a:p>
          <a:p>
            <a:pPr lvl="1"/>
            <a:r>
              <a:rPr lang="en-US" sz="2400" dirty="0" smtClean="0"/>
              <a:t>Control points (</a:t>
            </a:r>
            <a:r>
              <a:rPr lang="en-US" sz="2000" dirty="0" err="1" smtClean="0"/>
              <a:t>Em</a:t>
            </a:r>
            <a:r>
              <a:rPr lang="en-US" sz="2000" dirty="0" smtClean="0"/>
              <a:t>. </a:t>
            </a:r>
            <a:r>
              <a:rPr lang="en-US" sz="2000" dirty="0" err="1" smtClean="0"/>
              <a:t>Valency</a:t>
            </a:r>
            <a:r>
              <a:rPr lang="en-US" sz="2000" dirty="0" smtClean="0"/>
              <a:t> = Satisfaction ?)</a:t>
            </a:r>
            <a:endParaRPr lang="en-US" sz="2400" dirty="0" smtClean="0"/>
          </a:p>
          <a:p>
            <a:pPr lvl="1"/>
            <a:r>
              <a:rPr lang="en-US" sz="2000" dirty="0" smtClean="0"/>
              <a:t>Haptic Feedback → Positive Emotional Event : Joy or simple Surprise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583668"/>
            <a:ext cx="838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4583668"/>
            <a:ext cx="838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48884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587748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0" y="496308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3000" y="43434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4648200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953000"/>
            <a:ext cx="1371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Comfort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5257800"/>
            <a:ext cx="13716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3962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QoE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507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4431268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5421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53000" y="5574268"/>
            <a:ext cx="1371600" cy="45720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. Events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53000" y="6031468"/>
            <a:ext cx="1371600" cy="4572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. </a:t>
            </a:r>
            <a:r>
              <a:rPr lang="en-US" dirty="0" err="1" smtClean="0"/>
              <a:t>Valency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38600" y="6029880"/>
            <a:ext cx="8382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38600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biosig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>
            <a:off x="6477000" y="4355068"/>
            <a:ext cx="4572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>
            <a:off x="6477000" y="5574268"/>
            <a:ext cx="4572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10400" y="58028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10400" y="48122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Content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Haptic feedback for </a:t>
            </a:r>
            <a:r>
              <a:rPr lang="fr-FR" dirty="0" err="1" smtClean="0"/>
              <a:t>audiovisual</a:t>
            </a:r>
            <a:r>
              <a:rPr lang="fr-FR" dirty="0" smtClean="0"/>
              <a:t> contents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Haptic-Audio-Visual System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Measuring</a:t>
            </a:r>
            <a:r>
              <a:rPr lang="fr-FR" dirty="0" smtClean="0"/>
              <a:t> the </a:t>
            </a:r>
            <a:r>
              <a:rPr lang="fr-FR" dirty="0" err="1" smtClean="0"/>
              <a:t>Quality</a:t>
            </a:r>
            <a:r>
              <a:rPr lang="fr-FR" dirty="0" smtClean="0"/>
              <a:t> of </a:t>
            </a:r>
            <a:r>
              <a:rPr lang="fr-FR" dirty="0" err="1" smtClean="0"/>
              <a:t>Experience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Questionnaire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Biosignals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Conclusion / Perspectives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ABDFA-E1BA-40F4-84C3-C15FDDEB0AF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Haptic feedback enhances video viewing experience = improve the </a:t>
            </a:r>
            <a:r>
              <a:rPr lang="en-US" dirty="0" err="1" smtClean="0"/>
              <a:t>QoE</a:t>
            </a:r>
            <a:endParaRPr lang="en-US" dirty="0" smtClean="0"/>
          </a:p>
          <a:p>
            <a:r>
              <a:rPr lang="en-US" dirty="0" err="1" smtClean="0"/>
              <a:t>QoE</a:t>
            </a:r>
            <a:r>
              <a:rPr lang="en-US" dirty="0" smtClean="0"/>
              <a:t> can be measured with </a:t>
            </a:r>
            <a:r>
              <a:rPr lang="en-US" dirty="0" smtClean="0"/>
              <a:t>Questionnaire</a:t>
            </a:r>
          </a:p>
          <a:p>
            <a:r>
              <a:rPr lang="en-US" dirty="0" smtClean="0"/>
              <a:t>Emotional </a:t>
            </a:r>
            <a:r>
              <a:rPr lang="en-US" dirty="0" smtClean="0"/>
              <a:t>events </a:t>
            </a:r>
            <a:r>
              <a:rPr lang="en-US" dirty="0" smtClean="0"/>
              <a:t>can </a:t>
            </a:r>
            <a:r>
              <a:rPr lang="en-US" dirty="0" smtClean="0"/>
              <a:t>be detected thanks to </a:t>
            </a:r>
            <a:r>
              <a:rPr lang="en-US" dirty="0" err="1" smtClean="0"/>
              <a:t>biosignals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Ongoing:</a:t>
            </a:r>
            <a:r>
              <a:rPr lang="en-US" dirty="0" smtClean="0"/>
              <a:t> </a:t>
            </a:r>
            <a:r>
              <a:rPr lang="en-US" dirty="0" err="1" smtClean="0"/>
              <a:t>QoE</a:t>
            </a:r>
            <a:r>
              <a:rPr lang="en-US" dirty="0" smtClean="0"/>
              <a:t> </a:t>
            </a:r>
            <a:r>
              <a:rPr lang="en-US" dirty="0" smtClean="0"/>
              <a:t>Measure with Questionnaire + </a:t>
            </a:r>
            <a:r>
              <a:rPr lang="en-US" dirty="0" err="1" smtClean="0"/>
              <a:t>Biosignals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630363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1800" dirty="0" smtClean="0">
                <a:latin typeface="Calibri" pitchFamily="34" charset="0"/>
                <a:cs typeface="Calibri" pitchFamily="34" charset="0"/>
              </a:rPr>
              <a:t>F. Danieau, J. Fleureau, A. Cabec, P. Kerbiriou, P. Guillotel,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N. Mollet, M. Christe, and A. L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é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cuyer, “A Framework for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Enhancing Video Viewing Experience with Haptic Effects of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Motion,” in IEEE Haptics Symposium (accepted), 2012.</a:t>
            </a:r>
            <a:endParaRPr lang="fr-FR" sz="1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800" dirty="0" smtClean="0">
                <a:latin typeface="Calibri" pitchFamily="34" charset="0"/>
                <a:cs typeface="Calibri" pitchFamily="34" charset="0"/>
              </a:rPr>
              <a:t>J. Fleureau, P. Guillotel. “Physiological-Based Affect Event Detector for Entertainment Video Applications.”, in IEEE Transactions on Affective Computing, (accepted), 2012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Fabien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Danieau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(fabien.danieau@technicolor.com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)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Julien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Fleureau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,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Philippe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Guillotel, 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Nicolas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Mollet,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Marc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Christie,    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Anatole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Lécuyer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.</a:t>
            </a:r>
            <a:endParaRPr lang="en-US" dirty="0"/>
          </a:p>
        </p:txBody>
      </p:sp>
      <p:pic>
        <p:nvPicPr>
          <p:cNvPr id="7" name="dem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38750" y="1981200"/>
            <a:ext cx="3295650" cy="263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/>
              <a:t>Reiner</a:t>
            </a:r>
            <a:r>
              <a:rPr lang="en-US" sz="1800" dirty="0" smtClean="0"/>
              <a:t>, M. (2004). The Role of </a:t>
            </a:r>
            <a:r>
              <a:rPr lang="en-US" sz="1800" dirty="0" err="1" smtClean="0"/>
              <a:t>Haptics</a:t>
            </a:r>
            <a:r>
              <a:rPr lang="en-US" sz="1800" dirty="0" smtClean="0"/>
              <a:t> in Immersive Telecommunication Environments. </a:t>
            </a:r>
            <a:r>
              <a:rPr lang="en-US" sz="1800" i="1" dirty="0" smtClean="0"/>
              <a:t>IEEE Transactions on Circuits and Systems for Video Technology</a:t>
            </a:r>
            <a:r>
              <a:rPr lang="en-US" sz="1800" dirty="0" smtClean="0"/>
              <a:t>, </a:t>
            </a:r>
            <a:r>
              <a:rPr lang="en-US" sz="1800" i="1" dirty="0" smtClean="0"/>
              <a:t>14</a:t>
            </a:r>
            <a:r>
              <a:rPr lang="en-US" sz="1800" dirty="0" smtClean="0"/>
              <a:t>(3), 392-401.</a:t>
            </a:r>
          </a:p>
          <a:p>
            <a:pPr algn="just"/>
            <a:r>
              <a:rPr lang="en-US" sz="1800" dirty="0" err="1" smtClean="0"/>
              <a:t>O’Modhrain</a:t>
            </a:r>
            <a:r>
              <a:rPr lang="en-US" sz="1800" dirty="0" smtClean="0"/>
              <a:t>, S., &amp; Oakley, I. (2003). Touch TV: Adding feeling to broadcast media. </a:t>
            </a:r>
            <a:r>
              <a:rPr lang="en-US" sz="1800" i="1" dirty="0" smtClean="0"/>
              <a:t>Proceedings of the 1st European Conference on Interactive Television: from Viewers to Actors</a:t>
            </a:r>
            <a:r>
              <a:rPr lang="en-US" sz="1800" dirty="0" smtClean="0"/>
              <a:t>. </a:t>
            </a:r>
          </a:p>
          <a:p>
            <a:pPr algn="just"/>
            <a:r>
              <a:rPr lang="en-US" sz="1800" dirty="0" err="1" smtClean="0"/>
              <a:t>Magnenat-Thalmann</a:t>
            </a:r>
            <a:r>
              <a:rPr lang="en-US" sz="1800" dirty="0" smtClean="0"/>
              <a:t>, N., &amp; </a:t>
            </a:r>
            <a:r>
              <a:rPr lang="en-US" sz="1800" dirty="0" err="1" smtClean="0"/>
              <a:t>Bonanni</a:t>
            </a:r>
            <a:r>
              <a:rPr lang="en-US" sz="1800" dirty="0" smtClean="0"/>
              <a:t>, U. (2006). </a:t>
            </a:r>
            <a:r>
              <a:rPr lang="en-US" sz="1800" dirty="0" err="1" smtClean="0"/>
              <a:t>Haptics</a:t>
            </a:r>
            <a:r>
              <a:rPr lang="en-US" sz="1800" dirty="0" smtClean="0"/>
              <a:t> in virtual reality and multimedia. </a:t>
            </a:r>
            <a:r>
              <a:rPr lang="en-US" sz="1800" i="1" dirty="0" smtClean="0"/>
              <a:t>Multimedia, IEEE</a:t>
            </a:r>
            <a:r>
              <a:rPr lang="en-US" sz="1800" dirty="0" smtClean="0"/>
              <a:t>, </a:t>
            </a:r>
            <a:r>
              <a:rPr lang="en-US" sz="1800" i="1" dirty="0" smtClean="0"/>
              <a:t>13</a:t>
            </a:r>
            <a:r>
              <a:rPr lang="en-US" sz="1800" dirty="0" smtClean="0"/>
              <a:t>(3), 6–11. IEEE. </a:t>
            </a:r>
          </a:p>
          <a:p>
            <a:pPr algn="just"/>
            <a:r>
              <a:rPr lang="en-US" sz="1800" dirty="0" smtClean="0"/>
              <a:t>K. </a:t>
            </a:r>
            <a:r>
              <a:rPr lang="en-US" sz="1800" dirty="0" err="1" smtClean="0"/>
              <a:t>Kilkki</a:t>
            </a:r>
            <a:r>
              <a:rPr lang="en-US" sz="1800" dirty="0" smtClean="0"/>
              <a:t>. Quality of experience in communications ecosystem. Journal of universal computer science, 14(5):615–624, 2008.</a:t>
            </a:r>
          </a:p>
          <a:p>
            <a:pPr algn="just"/>
            <a:r>
              <a:rPr lang="en-US" sz="1800" dirty="0" smtClean="0"/>
              <a:t>B. G. </a:t>
            </a:r>
            <a:r>
              <a:rPr lang="en-US" sz="1800" dirty="0" err="1" smtClean="0"/>
              <a:t>Witmer</a:t>
            </a:r>
            <a:r>
              <a:rPr lang="en-US" sz="1800" dirty="0" smtClean="0"/>
              <a:t> and M. J. Singer. Measuring presence in virtual environments : A presence questionnaire. Presence, pages 225–240, 1998</a:t>
            </a:r>
            <a:r>
              <a:rPr lang="en-US" sz="13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Haptic Feedback for AV Contents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Mainly used in virtual reality </a:t>
            </a:r>
            <a:r>
              <a:rPr lang="en-US" sz="2600" i="1" dirty="0" smtClean="0"/>
              <a:t>[Reiner2004]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Presence</a:t>
            </a:r>
          </a:p>
          <a:p>
            <a:pPr lvl="1">
              <a:defRPr/>
            </a:pPr>
            <a:r>
              <a:rPr lang="en-US" dirty="0" smtClean="0"/>
              <a:t>Immersion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But also useful for multimedia</a:t>
            </a:r>
            <a:endParaRPr lang="en-US" b="1" dirty="0" smtClean="0"/>
          </a:p>
          <a:p>
            <a:pPr lvl="1">
              <a:defRPr/>
            </a:pPr>
            <a:r>
              <a:rPr lang="en-US" dirty="0" smtClean="0"/>
              <a:t>Haptic effects enrich user experience </a:t>
            </a:r>
            <a:r>
              <a:rPr lang="en-US" sz="2200" i="1" dirty="0" smtClean="0"/>
              <a:t>[O’Modhrain2003]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New medium to express content </a:t>
            </a:r>
            <a:r>
              <a:rPr lang="en-US" sz="2200" i="1" dirty="0" smtClean="0"/>
              <a:t>[Magnenat2006]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DE8F8-AF4D-486D-B376-3BECC306DC2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925" y="1676400"/>
            <a:ext cx="2784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5410200"/>
            <a:ext cx="2693988" cy="4175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1191"/>
              </a:spcBef>
              <a:spcAft>
                <a:spcPts val="992"/>
              </a:spcAft>
              <a:buFont typeface="StarSymbol"/>
              <a:buNone/>
              <a:defRPr/>
            </a:pPr>
            <a:r>
              <a:rPr lang="en-US" sz="1200" dirty="0" err="1">
                <a:latin typeface="Arial" pitchFamily="18"/>
                <a:ea typeface="DejaVu Sans" pitchFamily="2"/>
                <a:cs typeface="Lohit Hindi" pitchFamily="2"/>
              </a:rPr>
              <a:t>Heilig</a:t>
            </a:r>
            <a:r>
              <a:rPr lang="en-US" sz="1200" dirty="0">
                <a:latin typeface="Arial" pitchFamily="18"/>
                <a:ea typeface="DejaVu Sans" pitchFamily="2"/>
                <a:cs typeface="Lohit Hindi" pitchFamily="2"/>
              </a:rPr>
              <a:t>, 1962. </a:t>
            </a:r>
            <a:r>
              <a:rPr lang="en-US" sz="1200" dirty="0" err="1">
                <a:latin typeface="Arial" pitchFamily="18"/>
                <a:ea typeface="DejaVu Sans" pitchFamily="2"/>
                <a:cs typeface="Lohit Hindi" pitchFamily="2"/>
              </a:rPr>
              <a:t>Sensorama</a:t>
            </a:r>
            <a:r>
              <a:rPr lang="en-US" sz="1200" dirty="0">
                <a:latin typeface="Arial" pitchFamily="18"/>
                <a:ea typeface="DejaVu Sans" pitchFamily="2"/>
                <a:cs typeface="Lohit Hindi" pitchFamily="2"/>
              </a:rPr>
              <a:t> simulator.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Haptic-Audiovisual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Framework to add Haptic Effects to videos </a:t>
            </a:r>
            <a:r>
              <a:rPr lang="fr-FR" sz="2000" i="1" dirty="0" smtClean="0"/>
              <a:t>[Danieau2012]</a:t>
            </a:r>
          </a:p>
          <a:p>
            <a:pPr lvl="1"/>
            <a:r>
              <a:rPr lang="fr-FR" sz="2400" i="1" dirty="0" smtClean="0"/>
              <a:t>Capture</a:t>
            </a:r>
          </a:p>
          <a:p>
            <a:pPr lvl="1"/>
            <a:r>
              <a:rPr lang="fr-FR" sz="2400" i="1" dirty="0" err="1" smtClean="0"/>
              <a:t>Processing</a:t>
            </a:r>
            <a:endParaRPr lang="fr-FR" sz="2400" i="1" dirty="0" smtClean="0"/>
          </a:p>
          <a:p>
            <a:pPr lvl="1"/>
            <a:r>
              <a:rPr lang="fr-FR" sz="2400" i="1" dirty="0" err="1" smtClean="0"/>
              <a:t>Rendering</a:t>
            </a:r>
            <a:endParaRPr lang="en-US" sz="2400" dirty="0" smtClean="0"/>
          </a:p>
          <a:p>
            <a:r>
              <a:rPr lang="en-US" sz="2800" dirty="0" smtClean="0"/>
              <a:t>Audiovisual content (on screen)</a:t>
            </a:r>
          </a:p>
          <a:p>
            <a:pPr lvl="1"/>
            <a:r>
              <a:rPr lang="en-US" sz="2400" dirty="0" smtClean="0"/>
              <a:t>First person view</a:t>
            </a:r>
          </a:p>
          <a:p>
            <a:r>
              <a:rPr lang="en-US" sz="2800" dirty="0" smtClean="0"/>
              <a:t>Haptic content (on ff device)</a:t>
            </a:r>
          </a:p>
          <a:p>
            <a:pPr lvl="1"/>
            <a:r>
              <a:rPr lang="en-US" sz="2400" dirty="0" smtClean="0"/>
              <a:t>Motion effect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Cf. Poster + demo for details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dem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2971800"/>
            <a:ext cx="3429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How to quantify the emotional impact of a Haptic-Audiovisual System?</a:t>
            </a:r>
          </a:p>
          <a:p>
            <a:pPr lvl="1"/>
            <a:r>
              <a:rPr lang="en-US" dirty="0" err="1" smtClean="0"/>
              <a:t>QoE</a:t>
            </a:r>
            <a:r>
              <a:rPr lang="en-US" dirty="0" smtClean="0"/>
              <a:t> = subjective user experience with a service or an application </a:t>
            </a:r>
            <a:r>
              <a:rPr lang="en-US" sz="2000" dirty="0" smtClean="0"/>
              <a:t>[Kilkki2008]</a:t>
            </a:r>
          </a:p>
          <a:p>
            <a:pPr lvl="1"/>
            <a:r>
              <a:rPr lang="en-US" sz="2700" dirty="0" err="1" smtClean="0"/>
              <a:t>QoE</a:t>
            </a:r>
            <a:r>
              <a:rPr lang="en-US" sz="2700" dirty="0" smtClean="0"/>
              <a:t> (Video + Haptic Feedback) &gt; </a:t>
            </a:r>
            <a:r>
              <a:rPr lang="en-US" sz="2700" dirty="0" err="1" smtClean="0"/>
              <a:t>QoE</a:t>
            </a:r>
            <a:r>
              <a:rPr lang="en-US" sz="2700" dirty="0" smtClean="0"/>
              <a:t> (Video) 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measure </a:t>
            </a:r>
            <a:r>
              <a:rPr lang="en-US" dirty="0" err="1" smtClean="0"/>
              <a:t>QoE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Subjective experience</a:t>
            </a:r>
          </a:p>
          <a:p>
            <a:pPr lvl="1"/>
            <a:r>
              <a:rPr lang="en-US" dirty="0" smtClean="0"/>
              <a:t>Passive user</a:t>
            </a:r>
          </a:p>
          <a:p>
            <a:pPr>
              <a:buNone/>
            </a:pPr>
            <a:r>
              <a:rPr lang="en-US" dirty="0" smtClean="0"/>
              <a:t>				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4114800"/>
            <a:ext cx="8382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32445" y="4724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QoE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26667" y="4572000"/>
            <a:ext cx="931333" cy="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3600" y="5486241"/>
            <a:ext cx="931333" cy="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6200" y="4953000"/>
            <a:ext cx="651933" cy="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08976" y="4114800"/>
            <a:ext cx="59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068467"/>
            <a:ext cx="5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6216" y="4611267"/>
            <a:ext cx="39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105400" y="4114800"/>
            <a:ext cx="8382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smtClean="0"/>
              <a:t>Questionnaire :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Classical approach : questionnaire</a:t>
            </a:r>
          </a:p>
          <a:p>
            <a:r>
              <a:rPr lang="en-US" dirty="0" smtClean="0"/>
              <a:t>User self-assessment</a:t>
            </a:r>
          </a:p>
          <a:p>
            <a:r>
              <a:rPr lang="en-US" dirty="0" err="1" smtClean="0"/>
              <a:t>QoE</a:t>
            </a:r>
            <a:r>
              <a:rPr lang="en-US" dirty="0" smtClean="0"/>
              <a:t> evaluated by 4 factors</a:t>
            </a:r>
          </a:p>
          <a:p>
            <a:pPr lvl="1"/>
            <a:r>
              <a:rPr lang="en-US" dirty="0" smtClean="0"/>
              <a:t>Usability </a:t>
            </a:r>
            <a:r>
              <a:rPr lang="en-US" sz="2000" dirty="0" smtClean="0"/>
              <a:t>[ISO 9241-11]</a:t>
            </a:r>
            <a:r>
              <a:rPr lang="en-US" dirty="0" smtClean="0"/>
              <a:t>: </a:t>
            </a:r>
            <a:r>
              <a:rPr lang="en-US" sz="2200" dirty="0" smtClean="0"/>
              <a:t>how easy a system is to use</a:t>
            </a:r>
            <a:endParaRPr lang="en-US" dirty="0" smtClean="0"/>
          </a:p>
          <a:p>
            <a:pPr lvl="2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Effectiveness</a:t>
            </a:r>
          </a:p>
          <a:p>
            <a:pPr lvl="2"/>
            <a:r>
              <a:rPr lang="en-US" b="1" dirty="0" smtClean="0"/>
              <a:t>Satisfaction</a:t>
            </a:r>
          </a:p>
          <a:p>
            <a:pPr lvl="1"/>
            <a:r>
              <a:rPr lang="en-US" dirty="0" smtClean="0"/>
              <a:t>Presence </a:t>
            </a:r>
            <a:r>
              <a:rPr lang="en-US" sz="2000" i="1" dirty="0" smtClean="0"/>
              <a:t>[Witmer1998]</a:t>
            </a:r>
            <a:r>
              <a:rPr lang="en-US" sz="2400" dirty="0" smtClean="0"/>
              <a:t> </a:t>
            </a:r>
            <a:r>
              <a:rPr lang="en-US" dirty="0" smtClean="0"/>
              <a:t>: </a:t>
            </a:r>
            <a:r>
              <a:rPr lang="en-US" sz="2400" dirty="0" smtClean="0"/>
              <a:t>feeling to be physically situated in a virtual environment</a:t>
            </a:r>
            <a:endParaRPr lang="en-US" dirty="0" smtClean="0"/>
          </a:p>
          <a:p>
            <a:pPr lvl="2"/>
            <a:r>
              <a:rPr lang="en-US" b="1" dirty="0" smtClean="0"/>
              <a:t>Realism</a:t>
            </a:r>
          </a:p>
          <a:p>
            <a:pPr lvl="2"/>
            <a:r>
              <a:rPr lang="en-US" b="1" dirty="0" smtClean="0"/>
              <a:t>Sensory</a:t>
            </a:r>
            <a:endParaRPr lang="en-US" dirty="0" smtClean="0"/>
          </a:p>
          <a:p>
            <a:pPr lvl="2"/>
            <a:r>
              <a:rPr lang="en-US" dirty="0" smtClean="0"/>
              <a:t>Distraction</a:t>
            </a:r>
          </a:p>
          <a:p>
            <a:pPr lvl="2"/>
            <a:r>
              <a:rPr lang="en-US" dirty="0" smtClean="0"/>
              <a:t>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276600" y="3352800"/>
            <a:ext cx="2286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429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Comfort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</a:t>
            </a:r>
            <a:br>
              <a:rPr lang="en-US" sz="4000" dirty="0" smtClean="0"/>
            </a:br>
            <a:r>
              <a:rPr lang="en-US" sz="3200" dirty="0" smtClean="0"/>
              <a:t>Questionnaire : </a:t>
            </a:r>
            <a:r>
              <a:rPr lang="en-US" sz="3200" dirty="0" smtClean="0"/>
              <a:t>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Allow to finely identify issues within the evaluated system</a:t>
            </a:r>
          </a:p>
          <a:p>
            <a:r>
              <a:rPr lang="en-US" sz="2800" dirty="0" smtClean="0"/>
              <a:t>Each factor (question) rated on 5-point </a:t>
            </a:r>
            <a:r>
              <a:rPr lang="en-US" sz="2800" dirty="0" err="1" smtClean="0"/>
              <a:t>Likert</a:t>
            </a:r>
            <a:r>
              <a:rPr lang="en-US" sz="2800" dirty="0" smtClean="0"/>
              <a:t> scale</a:t>
            </a:r>
          </a:p>
          <a:p>
            <a:r>
              <a:rPr lang="en-US" sz="2800" dirty="0" err="1" smtClean="0"/>
              <a:t>QoE</a:t>
            </a:r>
            <a:r>
              <a:rPr lang="en-US" sz="2800" dirty="0" smtClean="0"/>
              <a:t> Questionnaire → score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407932"/>
            <a:ext cx="838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4407932"/>
            <a:ext cx="838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471273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5701744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516993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86400" y="4548664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400" y="4853464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86400" y="5158264"/>
            <a:ext cx="1371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Comfort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86400" y="5463064"/>
            <a:ext cx="13716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30669" y="4114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QoE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71273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4255532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52461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smtClean="0"/>
              <a:t>Questionnaire :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Questionnaire design</a:t>
            </a:r>
          </a:p>
          <a:p>
            <a:pPr lvl="1"/>
            <a:r>
              <a:rPr lang="en-US" sz="2400" dirty="0" smtClean="0"/>
              <a:t>Questions to be adapted to experimental needs</a:t>
            </a:r>
          </a:p>
          <a:p>
            <a:pPr lvl="2"/>
            <a:r>
              <a:rPr lang="en-US" sz="2000" dirty="0" smtClean="0"/>
              <a:t>One factor may be more important than an other</a:t>
            </a:r>
          </a:p>
          <a:p>
            <a:pPr lvl="2"/>
            <a:r>
              <a:rPr lang="en-US" sz="2000" dirty="0" err="1" smtClean="0"/>
              <a:t>Nb</a:t>
            </a:r>
            <a:r>
              <a:rPr lang="en-US" sz="2000" dirty="0" smtClean="0"/>
              <a:t> of Q ≈ experiment duration</a:t>
            </a:r>
          </a:p>
          <a:p>
            <a:pPr lvl="2"/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642360"/>
          <a:ext cx="7239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5"/>
                <a:gridCol w="5248275"/>
              </a:tblGrid>
              <a:tr h="2620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6431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Realism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much did your experiences in the virtual environment seem consistent with your real-world experiences?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431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Sensory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much did the haptic feedback improve</a:t>
                      </a:r>
                    </a:p>
                    <a:p>
                      <a:r>
                        <a:rPr lang="en-US" sz="1600" dirty="0" smtClean="0"/>
                        <a:t>the interaction?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526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Comfort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much was the system comfortable?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526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Satisfaction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much was the system pleasant to use?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4737" y="3352800"/>
            <a:ext cx="4987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Example of a short questionnaire for pilot experiment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the Quality of Experience </a:t>
            </a:r>
            <a:r>
              <a:rPr lang="en-US" sz="3200" dirty="0" smtClean="0"/>
              <a:t>Questionnaire :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Evaluation of our HAV System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15 subjects</a:t>
            </a:r>
          </a:p>
          <a:p>
            <a:pPr lvl="1"/>
            <a:r>
              <a:rPr lang="en-US" dirty="0" smtClean="0"/>
              <a:t>4 videos x 3 HF</a:t>
            </a:r>
          </a:p>
          <a:p>
            <a:endParaRPr lang="en-US" dirty="0" smtClean="0"/>
          </a:p>
          <a:p>
            <a:r>
              <a:rPr lang="en-US" dirty="0" err="1" smtClean="0"/>
              <a:t>QoE</a:t>
            </a:r>
            <a:r>
              <a:rPr lang="en-US" dirty="0" smtClean="0"/>
              <a:t> Questionnaire</a:t>
            </a:r>
          </a:p>
          <a:p>
            <a:r>
              <a:rPr lang="en-US" dirty="0" smtClean="0"/>
              <a:t>Post-Exp Questionnaire</a:t>
            </a:r>
          </a:p>
          <a:p>
            <a:pPr lvl="1"/>
            <a:r>
              <a:rPr lang="en-US" dirty="0" smtClean="0"/>
              <a:t>Control questions</a:t>
            </a:r>
          </a:p>
          <a:p>
            <a:pPr lvl="1"/>
            <a:r>
              <a:rPr lang="en-US" dirty="0" smtClean="0"/>
              <a:t>Open-ended questions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QoE</a:t>
            </a:r>
            <a:r>
              <a:rPr lang="en-US" dirty="0" smtClean="0"/>
              <a:t> HF Real &gt; </a:t>
            </a:r>
            <a:r>
              <a:rPr lang="en-US" dirty="0" err="1" smtClean="0"/>
              <a:t>QoE</a:t>
            </a:r>
            <a:r>
              <a:rPr lang="en-US" dirty="0" smtClean="0"/>
              <a:t> HF Random &gt; </a:t>
            </a:r>
            <a:r>
              <a:rPr lang="en-US" dirty="0" err="1" smtClean="0"/>
              <a:t>QoE</a:t>
            </a:r>
            <a:r>
              <a:rPr lang="en-US" dirty="0" smtClean="0"/>
              <a:t> HF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8D8ED-258C-429D-A6D9-72B6225CC6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419600" y="22098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k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talk_template</Template>
  <TotalTime>0</TotalTime>
  <Words>1038</Words>
  <Application>Microsoft Office PowerPoint</Application>
  <PresentationFormat>On-screen Show (4:3)</PresentationFormat>
  <Paragraphs>249</Paragraphs>
  <Slides>22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talk_template</vt:lpstr>
      <vt:lpstr>Measuring and Improving the Quality of Haptic-Audio-Visual Experience</vt:lpstr>
      <vt:lpstr>Content</vt:lpstr>
      <vt:lpstr>Haptic Feedback for AV Contents</vt:lpstr>
      <vt:lpstr>Haptic-Audiovisual System</vt:lpstr>
      <vt:lpstr>Measuring the Quality of Experience</vt:lpstr>
      <vt:lpstr>Measuring the Quality of Experience Questionnaire : Design</vt:lpstr>
      <vt:lpstr>Measuring the Quality of Experience Questionnaire : Design</vt:lpstr>
      <vt:lpstr>Measuring the Quality of Experience Questionnaire : Example</vt:lpstr>
      <vt:lpstr>Measuring the Quality of Experience Questionnaire : Results</vt:lpstr>
      <vt:lpstr>Measuring the Quality of Experience Questionnaire : Results</vt:lpstr>
      <vt:lpstr>Measuring the Quality of Experience</vt:lpstr>
      <vt:lpstr>Measuring the Quality of Experience Biosignals: Affect Event Detector</vt:lpstr>
      <vt:lpstr>Measuring the Quality of Experience Biosignals: Affect Event Detector</vt:lpstr>
      <vt:lpstr>Measuring the Quality of Experience Biosignals: Affect Event Detector</vt:lpstr>
      <vt:lpstr>Measuring the Quality of Experience Biosignals: Affect Event Detector</vt:lpstr>
      <vt:lpstr>Measuring the Quality of Experience Biosignals: Example</vt:lpstr>
      <vt:lpstr>Measuring the Quality of Experience Biosignals: Overview</vt:lpstr>
      <vt:lpstr>Measuring the Quality of Experience Biosignals for QoE</vt:lpstr>
      <vt:lpstr>Measuring the Quality of Experience Questionnaire + Biosignals</vt:lpstr>
      <vt:lpstr>Conclusion</vt:lpstr>
      <vt:lpstr>Thank you!</vt:lpstr>
      <vt:lpstr>References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and Improving the Quality of Haptic-Audio-Visual Experience</dc:title>
  <dc:creator>danieauf</dc:creator>
  <cp:lastModifiedBy>danieauf</cp:lastModifiedBy>
  <cp:revision>198</cp:revision>
  <dcterms:created xsi:type="dcterms:W3CDTF">2012-02-01T14:21:22Z</dcterms:created>
  <dcterms:modified xsi:type="dcterms:W3CDTF">2012-02-20T16:45:33Z</dcterms:modified>
</cp:coreProperties>
</file>